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handoutMasterIdLst>
    <p:handoutMasterId r:id="rId28"/>
  </p:handoutMasterIdLst>
  <p:sldIdLst>
    <p:sldId id="256" r:id="rId2"/>
    <p:sldId id="261" r:id="rId3"/>
    <p:sldId id="257" r:id="rId4"/>
    <p:sldId id="259" r:id="rId5"/>
    <p:sldId id="260" r:id="rId6"/>
    <p:sldId id="262" r:id="rId7"/>
    <p:sldId id="264" r:id="rId8"/>
    <p:sldId id="265" r:id="rId9"/>
    <p:sldId id="285" r:id="rId10"/>
    <p:sldId id="283" r:id="rId11"/>
    <p:sldId id="266" r:id="rId12"/>
    <p:sldId id="284" r:id="rId13"/>
    <p:sldId id="276" r:id="rId14"/>
    <p:sldId id="271" r:id="rId15"/>
    <p:sldId id="269" r:id="rId16"/>
    <p:sldId id="272" r:id="rId17"/>
    <p:sldId id="273" r:id="rId18"/>
    <p:sldId id="274" r:id="rId19"/>
    <p:sldId id="275" r:id="rId20"/>
    <p:sldId id="277" r:id="rId21"/>
    <p:sldId id="278" r:id="rId22"/>
    <p:sldId id="279" r:id="rId23"/>
    <p:sldId id="280" r:id="rId24"/>
    <p:sldId id="281" r:id="rId25"/>
    <p:sldId id="258"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25" autoAdjust="0"/>
  </p:normalViewPr>
  <p:slideViewPr>
    <p:cSldViewPr snapToGrid="0">
      <p:cViewPr varScale="1">
        <p:scale>
          <a:sx n="73" d="100"/>
          <a:sy n="73" d="100"/>
        </p:scale>
        <p:origin x="40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329E86-E172-4F5F-A54C-8A2FEE77CA1C}" type="datetimeFigureOut">
              <a:rPr lang="zh-CN" altLang="en-US" smtClean="0"/>
              <a:t>2020/9/9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A3DD72-9BF9-422B-B8AC-134B389D51BC}" type="slidenum">
              <a:rPr lang="zh-CN" altLang="en-US" smtClean="0"/>
              <a:t>‹#›</a:t>
            </a:fld>
            <a:endParaRPr lang="zh-CN" altLang="en-US"/>
          </a:p>
        </p:txBody>
      </p:sp>
    </p:spTree>
    <p:extLst>
      <p:ext uri="{BB962C8B-B14F-4D97-AF65-F5344CB8AC3E}">
        <p14:creationId xmlns:p14="http://schemas.microsoft.com/office/powerpoint/2010/main" val="1904271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103531-01AB-46AA-AA61-8F26039CEAD1}" type="datetimeFigureOut">
              <a:rPr lang="zh-CN" altLang="en-US" smtClean="0"/>
              <a:t>2020/9/9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56447-F166-45B4-A14E-B8678A7BB1EE}" type="slidenum">
              <a:rPr lang="zh-CN" altLang="en-US" smtClean="0"/>
              <a:t>‹#›</a:t>
            </a:fld>
            <a:endParaRPr lang="zh-CN" altLang="en-US"/>
          </a:p>
        </p:txBody>
      </p:sp>
    </p:spTree>
    <p:extLst>
      <p:ext uri="{BB962C8B-B14F-4D97-AF65-F5344CB8AC3E}">
        <p14:creationId xmlns:p14="http://schemas.microsoft.com/office/powerpoint/2010/main" val="370622885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56447-F166-45B4-A14E-B8678A7BB1EE}" type="slidenum">
              <a:rPr lang="zh-CN" altLang="en-US" smtClean="0"/>
              <a:t>9</a:t>
            </a:fld>
            <a:endParaRPr lang="zh-CN" altLang="en-US"/>
          </a:p>
        </p:txBody>
      </p:sp>
    </p:spTree>
    <p:extLst>
      <p:ext uri="{BB962C8B-B14F-4D97-AF65-F5344CB8AC3E}">
        <p14:creationId xmlns:p14="http://schemas.microsoft.com/office/powerpoint/2010/main" val="2224982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56447-F166-45B4-A14E-B8678A7BB1EE}" type="slidenum">
              <a:rPr lang="zh-CN" altLang="en-US" smtClean="0"/>
              <a:t>15</a:t>
            </a:fld>
            <a:endParaRPr lang="zh-CN" altLang="en-US"/>
          </a:p>
        </p:txBody>
      </p:sp>
    </p:spTree>
    <p:extLst>
      <p:ext uri="{BB962C8B-B14F-4D97-AF65-F5344CB8AC3E}">
        <p14:creationId xmlns:p14="http://schemas.microsoft.com/office/powerpoint/2010/main" val="2339536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56447-F166-45B4-A14E-B8678A7BB1EE}" type="slidenum">
              <a:rPr lang="zh-CN" altLang="en-US" smtClean="0"/>
              <a:t>16</a:t>
            </a:fld>
            <a:endParaRPr lang="zh-CN" altLang="en-US"/>
          </a:p>
        </p:txBody>
      </p:sp>
    </p:spTree>
    <p:extLst>
      <p:ext uri="{BB962C8B-B14F-4D97-AF65-F5344CB8AC3E}">
        <p14:creationId xmlns:p14="http://schemas.microsoft.com/office/powerpoint/2010/main" val="47996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56447-F166-45B4-A14E-B8678A7BB1EE}" type="slidenum">
              <a:rPr lang="zh-CN" altLang="en-US" smtClean="0"/>
              <a:t>17</a:t>
            </a:fld>
            <a:endParaRPr lang="zh-CN" altLang="en-US"/>
          </a:p>
        </p:txBody>
      </p:sp>
    </p:spTree>
    <p:extLst>
      <p:ext uri="{BB962C8B-B14F-4D97-AF65-F5344CB8AC3E}">
        <p14:creationId xmlns:p14="http://schemas.microsoft.com/office/powerpoint/2010/main" val="1352688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56447-F166-45B4-A14E-B8678A7BB1EE}" type="slidenum">
              <a:rPr lang="zh-CN" altLang="en-US" smtClean="0"/>
              <a:t>19</a:t>
            </a:fld>
            <a:endParaRPr lang="zh-CN" altLang="en-US"/>
          </a:p>
        </p:txBody>
      </p:sp>
    </p:spTree>
    <p:extLst>
      <p:ext uri="{BB962C8B-B14F-4D97-AF65-F5344CB8AC3E}">
        <p14:creationId xmlns:p14="http://schemas.microsoft.com/office/powerpoint/2010/main" val="3728364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056447-F166-45B4-A14E-B8678A7BB1EE}" type="slidenum">
              <a:rPr lang="zh-CN" altLang="en-US" smtClean="0"/>
              <a:t>20</a:t>
            </a:fld>
            <a:endParaRPr lang="zh-CN" altLang="en-US"/>
          </a:p>
        </p:txBody>
      </p:sp>
    </p:spTree>
    <p:extLst>
      <p:ext uri="{BB962C8B-B14F-4D97-AF65-F5344CB8AC3E}">
        <p14:creationId xmlns:p14="http://schemas.microsoft.com/office/powerpoint/2010/main" val="1810310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DB90B14B-4D07-4520-986A-F889D694744B}" type="datetime1">
              <a:rPr lang="zh-CN" altLang="en-US" smtClean="0"/>
              <a:t>2020/9/9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E6A520-1F40-4B4E-87EF-7B71BCFCF306}" type="slidenum">
              <a:rPr lang="zh-CN" altLang="en-US" smtClean="0"/>
              <a:t>‹#›</a:t>
            </a:fld>
            <a:endParaRPr lang="zh-CN" altLang="en-US"/>
          </a:p>
        </p:txBody>
      </p:sp>
    </p:spTree>
    <p:extLst>
      <p:ext uri="{BB962C8B-B14F-4D97-AF65-F5344CB8AC3E}">
        <p14:creationId xmlns:p14="http://schemas.microsoft.com/office/powerpoint/2010/main" val="916854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2CD16ED-5126-4BE6-8545-45651C7FCC44}" type="datetime1">
              <a:rPr lang="zh-CN" altLang="en-US" smtClean="0"/>
              <a:t>2020/9/9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E6A520-1F40-4B4E-87EF-7B71BCFCF306}" type="slidenum">
              <a:rPr lang="zh-CN" altLang="en-US" smtClean="0"/>
              <a:t>‹#›</a:t>
            </a:fld>
            <a:endParaRPr lang="zh-CN" altLang="en-US"/>
          </a:p>
        </p:txBody>
      </p:sp>
    </p:spTree>
    <p:extLst>
      <p:ext uri="{BB962C8B-B14F-4D97-AF65-F5344CB8AC3E}">
        <p14:creationId xmlns:p14="http://schemas.microsoft.com/office/powerpoint/2010/main" val="1358004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1EC0268-5C7F-4511-9839-DF7C098A3AD1}" type="datetime1">
              <a:rPr lang="zh-CN" altLang="en-US" smtClean="0"/>
              <a:t>2020/9/9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E6A520-1F40-4B4E-87EF-7B71BCFCF306}" type="slidenum">
              <a:rPr lang="zh-CN" altLang="en-US" smtClean="0"/>
              <a:t>‹#›</a:t>
            </a:fld>
            <a:endParaRPr lang="zh-CN" altLang="en-US"/>
          </a:p>
        </p:txBody>
      </p:sp>
    </p:spTree>
    <p:extLst>
      <p:ext uri="{BB962C8B-B14F-4D97-AF65-F5344CB8AC3E}">
        <p14:creationId xmlns:p14="http://schemas.microsoft.com/office/powerpoint/2010/main" val="2649638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D44A2A4-BDE1-4878-B081-A2888F172B6D}" type="datetime1">
              <a:rPr lang="zh-CN" altLang="en-US" smtClean="0"/>
              <a:t>2020/9/9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E6A520-1F40-4B4E-87EF-7B71BCFCF306}" type="slidenum">
              <a:rPr lang="zh-CN" altLang="en-US" smtClean="0"/>
              <a:t>‹#›</a:t>
            </a:fld>
            <a:endParaRPr lang="zh-CN" altLang="en-US"/>
          </a:p>
        </p:txBody>
      </p:sp>
    </p:spTree>
    <p:extLst>
      <p:ext uri="{BB962C8B-B14F-4D97-AF65-F5344CB8AC3E}">
        <p14:creationId xmlns:p14="http://schemas.microsoft.com/office/powerpoint/2010/main" val="226915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6CB17BD-98BE-49AB-8101-B99A7756524B}" type="datetime1">
              <a:rPr lang="zh-CN" altLang="en-US" smtClean="0"/>
              <a:t>2020/9/9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E6A520-1F40-4B4E-87EF-7B71BCFCF306}" type="slidenum">
              <a:rPr lang="zh-CN" altLang="en-US" smtClean="0"/>
              <a:t>‹#›</a:t>
            </a:fld>
            <a:endParaRPr lang="zh-CN" altLang="en-US"/>
          </a:p>
        </p:txBody>
      </p:sp>
    </p:spTree>
    <p:extLst>
      <p:ext uri="{BB962C8B-B14F-4D97-AF65-F5344CB8AC3E}">
        <p14:creationId xmlns:p14="http://schemas.microsoft.com/office/powerpoint/2010/main" val="51133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C41AB63-DEA4-4CB1-8EA2-4F49BF454312}" type="datetime1">
              <a:rPr lang="zh-CN" altLang="en-US" smtClean="0"/>
              <a:t>2020/9/9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E6A520-1F40-4B4E-87EF-7B71BCFCF306}" type="slidenum">
              <a:rPr lang="zh-CN" altLang="en-US" smtClean="0"/>
              <a:t>‹#›</a:t>
            </a:fld>
            <a:endParaRPr lang="zh-CN" altLang="en-US"/>
          </a:p>
        </p:txBody>
      </p:sp>
    </p:spTree>
    <p:extLst>
      <p:ext uri="{BB962C8B-B14F-4D97-AF65-F5344CB8AC3E}">
        <p14:creationId xmlns:p14="http://schemas.microsoft.com/office/powerpoint/2010/main" val="662402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915213D-2AB2-403F-BAC6-E0003B9AAD62}" type="datetime1">
              <a:rPr lang="zh-CN" altLang="en-US" smtClean="0"/>
              <a:t>2020/9/9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EE6A520-1F40-4B4E-87EF-7B71BCFCF306}" type="slidenum">
              <a:rPr lang="zh-CN" altLang="en-US" smtClean="0"/>
              <a:t>‹#›</a:t>
            </a:fld>
            <a:endParaRPr lang="zh-CN" altLang="en-US"/>
          </a:p>
        </p:txBody>
      </p:sp>
    </p:spTree>
    <p:extLst>
      <p:ext uri="{BB962C8B-B14F-4D97-AF65-F5344CB8AC3E}">
        <p14:creationId xmlns:p14="http://schemas.microsoft.com/office/powerpoint/2010/main" val="1444119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549536A-C0DE-459E-A1A5-E04C1D99E598}" type="datetime1">
              <a:rPr lang="zh-CN" altLang="en-US" smtClean="0"/>
              <a:t>2020/9/9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EE6A520-1F40-4B4E-87EF-7B71BCFCF306}" type="slidenum">
              <a:rPr lang="zh-CN" altLang="en-US" smtClean="0"/>
              <a:t>‹#›</a:t>
            </a:fld>
            <a:endParaRPr lang="zh-CN" altLang="en-US"/>
          </a:p>
        </p:txBody>
      </p:sp>
    </p:spTree>
    <p:extLst>
      <p:ext uri="{BB962C8B-B14F-4D97-AF65-F5344CB8AC3E}">
        <p14:creationId xmlns:p14="http://schemas.microsoft.com/office/powerpoint/2010/main" val="2056018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2521EBC-6D4D-411F-A110-88C4EB268910}" type="datetime1">
              <a:rPr lang="zh-CN" altLang="en-US" smtClean="0"/>
              <a:t>2020/9/9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6A520-1F40-4B4E-87EF-7B71BCFCF306}" type="slidenum">
              <a:rPr lang="zh-CN" altLang="en-US" smtClean="0"/>
              <a:t>‹#›</a:t>
            </a:fld>
            <a:endParaRPr lang="zh-CN" altLang="en-US"/>
          </a:p>
        </p:txBody>
      </p:sp>
    </p:spTree>
    <p:extLst>
      <p:ext uri="{BB962C8B-B14F-4D97-AF65-F5344CB8AC3E}">
        <p14:creationId xmlns:p14="http://schemas.microsoft.com/office/powerpoint/2010/main" val="2398162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7922525-6BB6-4CDD-B6BC-E06AF760C13E}" type="datetime1">
              <a:rPr lang="zh-CN" altLang="en-US" smtClean="0"/>
              <a:t>2020/9/9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E6A520-1F40-4B4E-87EF-7B71BCFCF306}" type="slidenum">
              <a:rPr lang="zh-CN" altLang="en-US" smtClean="0"/>
              <a:t>‹#›</a:t>
            </a:fld>
            <a:endParaRPr lang="zh-CN" altLang="en-US"/>
          </a:p>
        </p:txBody>
      </p:sp>
    </p:spTree>
    <p:extLst>
      <p:ext uri="{BB962C8B-B14F-4D97-AF65-F5344CB8AC3E}">
        <p14:creationId xmlns:p14="http://schemas.microsoft.com/office/powerpoint/2010/main" val="3262848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D5246D8-C90A-41EB-BCF1-47B38281CDF8}" type="datetime1">
              <a:rPr lang="zh-CN" altLang="en-US" smtClean="0"/>
              <a:t>2020/9/9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E6A520-1F40-4B4E-87EF-7B71BCFCF306}" type="slidenum">
              <a:rPr lang="zh-CN" altLang="en-US" smtClean="0"/>
              <a:t>‹#›</a:t>
            </a:fld>
            <a:endParaRPr lang="zh-CN" altLang="en-US"/>
          </a:p>
        </p:txBody>
      </p:sp>
    </p:spTree>
    <p:extLst>
      <p:ext uri="{BB962C8B-B14F-4D97-AF65-F5344CB8AC3E}">
        <p14:creationId xmlns:p14="http://schemas.microsoft.com/office/powerpoint/2010/main" val="1151061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5A4876-2D02-4C2F-AD45-C2751322E214}" type="datetime1">
              <a:rPr lang="zh-CN" altLang="en-US" smtClean="0"/>
              <a:t>2020/9/9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E6A520-1F40-4B4E-87EF-7B71BCFCF306}" type="slidenum">
              <a:rPr lang="zh-CN" altLang="en-US" smtClean="0"/>
              <a:t>‹#›</a:t>
            </a:fld>
            <a:endParaRPr lang="zh-CN" altLang="en-US"/>
          </a:p>
        </p:txBody>
      </p:sp>
    </p:spTree>
    <p:extLst>
      <p:ext uri="{BB962C8B-B14F-4D97-AF65-F5344CB8AC3E}">
        <p14:creationId xmlns:p14="http://schemas.microsoft.com/office/powerpoint/2010/main" val="5070485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9.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3.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Factorization Machines</a:t>
            </a:r>
            <a:endParaRPr lang="zh-CN" altLang="en-US" dirty="0"/>
          </a:p>
        </p:txBody>
      </p:sp>
      <p:sp>
        <p:nvSpPr>
          <p:cNvPr id="3" name="副标题 2"/>
          <p:cNvSpPr>
            <a:spLocks noGrp="1"/>
          </p:cNvSpPr>
          <p:nvPr>
            <p:ph type="subTitle" idx="1"/>
          </p:nvPr>
        </p:nvSpPr>
        <p:spPr/>
        <p:txBody>
          <a:bodyPr/>
          <a:lstStyle/>
          <a:p>
            <a:r>
              <a:rPr lang="en-US" altLang="zh-CN" dirty="0" smtClean="0"/>
              <a:t>Authors: Steffen Rendle</a:t>
            </a:r>
          </a:p>
          <a:p>
            <a:r>
              <a:rPr lang="en-US" altLang="zh-CN" dirty="0" smtClean="0"/>
              <a:t>						         </a:t>
            </a:r>
            <a:r>
              <a:rPr lang="en-US" altLang="zh-CN" sz="1800" dirty="0" smtClean="0"/>
              <a:t>Tiandi Ye </a:t>
            </a:r>
          </a:p>
          <a:p>
            <a:r>
              <a:rPr lang="en-US" altLang="zh-CN" sz="1800" dirty="0"/>
              <a:t>	</a:t>
            </a:r>
            <a:r>
              <a:rPr lang="en-US" altLang="zh-CN" sz="1800" dirty="0" smtClean="0"/>
              <a:t>					            2020/09/09</a:t>
            </a:r>
            <a:endParaRPr lang="zh-CN" altLang="en-US" sz="1800" dirty="0"/>
          </a:p>
        </p:txBody>
      </p:sp>
    </p:spTree>
    <p:extLst>
      <p:ext uri="{BB962C8B-B14F-4D97-AF65-F5344CB8AC3E}">
        <p14:creationId xmlns:p14="http://schemas.microsoft.com/office/powerpoint/2010/main" val="11831480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53035" y="3703777"/>
            <a:ext cx="7269939" cy="461665"/>
          </a:xfrm>
          <a:prstGeom prst="rect">
            <a:avLst/>
          </a:prstGeom>
          <a:noFill/>
        </p:spPr>
        <p:txBody>
          <a:bodyPr wrap="none" rtlCol="0">
            <a:spAutoFit/>
          </a:bodyPr>
          <a:lstStyle/>
          <a:p>
            <a:r>
              <a:rPr lang="en-US" altLang="zh-CN" sz="2400" dirty="0" smtClean="0">
                <a:ea typeface="宋体" panose="02010600030101010101" pitchFamily="2" charset="-122"/>
                <a:cs typeface="Times New Roman" panose="02020603050405020304" pitchFamily="18" charset="0"/>
              </a:rPr>
              <a:t>Each gradient </a:t>
            </a:r>
            <a:r>
              <a:rPr lang="en-US" altLang="zh-CN" sz="2400" dirty="0">
                <a:ea typeface="宋体" panose="02010600030101010101" pitchFamily="2" charset="-122"/>
                <a:cs typeface="Times New Roman" panose="02020603050405020304" pitchFamily="18" charset="0"/>
              </a:rPr>
              <a:t>can be computed in constant time O(1)</a:t>
            </a:r>
            <a:endParaRPr lang="zh-CN" altLang="en-US" sz="2400" dirty="0">
              <a:ea typeface="宋体" panose="02010600030101010101" pitchFamily="2" charset="-122"/>
              <a:cs typeface="Times New Roman" panose="02020603050405020304" pitchFamily="18" charset="0"/>
            </a:endParaRPr>
          </a:p>
        </p:txBody>
      </p:sp>
      <p:sp>
        <p:nvSpPr>
          <p:cNvPr id="6" name="矩形 5"/>
          <p:cNvSpPr/>
          <p:nvPr/>
        </p:nvSpPr>
        <p:spPr>
          <a:xfrm>
            <a:off x="965910" y="4371503"/>
            <a:ext cx="8182377" cy="461665"/>
          </a:xfrm>
          <a:prstGeom prst="rect">
            <a:avLst/>
          </a:prstGeom>
        </p:spPr>
        <p:txBody>
          <a:bodyPr wrap="square">
            <a:spAutoFit/>
          </a:bodyPr>
          <a:lstStyle/>
          <a:p>
            <a:r>
              <a:rPr lang="en-US" altLang="zh-CN" sz="2400" dirty="0">
                <a:ea typeface="宋体" panose="02010600030101010101" pitchFamily="2" charset="-122"/>
                <a:cs typeface="Times New Roman" panose="02020603050405020304" pitchFamily="18" charset="0"/>
              </a:rPr>
              <a:t>A</a:t>
            </a:r>
            <a:r>
              <a:rPr lang="zh-CN" altLang="en-US" sz="2400" dirty="0">
                <a:ea typeface="宋体" panose="02010600030101010101" pitchFamily="2" charset="-122"/>
                <a:cs typeface="Times New Roman" panose="02020603050405020304" pitchFamily="18" charset="0"/>
              </a:rPr>
              <a:t>ll parameter updates for a case (x, y) can be done in O(kn)</a:t>
            </a:r>
          </a:p>
        </p:txBody>
      </p:sp>
      <p:sp>
        <p:nvSpPr>
          <p:cNvPr id="9" name="标题 1"/>
          <p:cNvSpPr>
            <a:spLocks noGrp="1"/>
          </p:cNvSpPr>
          <p:nvPr>
            <p:ph type="title"/>
          </p:nvPr>
        </p:nvSpPr>
        <p:spPr>
          <a:xfrm>
            <a:off x="838200" y="365125"/>
            <a:ext cx="10515600" cy="1325563"/>
          </a:xfrm>
        </p:spPr>
        <p:txBody>
          <a:bodyPr/>
          <a:lstStyle/>
          <a:p>
            <a:r>
              <a:rPr lang="en-US" altLang="zh-CN" dirty="0" smtClean="0"/>
              <a:t>Learning Factorization Machines</a:t>
            </a:r>
            <a:endParaRPr lang="zh-CN" altLang="en-US" dirty="0"/>
          </a:p>
        </p:txBody>
      </p:sp>
      <p:pic>
        <p:nvPicPr>
          <p:cNvPr id="2" name="图片 1"/>
          <p:cNvPicPr>
            <a:picLocks noChangeAspect="1"/>
          </p:cNvPicPr>
          <p:nvPr/>
        </p:nvPicPr>
        <p:blipFill>
          <a:blip r:embed="rId2"/>
          <a:stretch>
            <a:fillRect/>
          </a:stretch>
        </p:blipFill>
        <p:spPr>
          <a:xfrm>
            <a:off x="953035" y="1896749"/>
            <a:ext cx="6559095" cy="1355902"/>
          </a:xfrm>
          <a:prstGeom prst="rect">
            <a:avLst/>
          </a:prstGeom>
        </p:spPr>
      </p:pic>
      <p:sp>
        <p:nvSpPr>
          <p:cNvPr id="3" name="灯片编号占位符 2"/>
          <p:cNvSpPr>
            <a:spLocks noGrp="1"/>
          </p:cNvSpPr>
          <p:nvPr>
            <p:ph type="sldNum" sz="quarter" idx="12"/>
          </p:nvPr>
        </p:nvSpPr>
        <p:spPr/>
        <p:txBody>
          <a:bodyPr/>
          <a:lstStyle/>
          <a:p>
            <a:fld id="{2EE6A520-1F40-4B4E-87EF-7B71BCFCF306}" type="slidenum">
              <a:rPr lang="zh-CN" altLang="en-US" smtClean="0"/>
              <a:t>10</a:t>
            </a:fld>
            <a:endParaRPr lang="zh-CN" altLang="en-US"/>
          </a:p>
        </p:txBody>
      </p:sp>
    </p:spTree>
    <p:extLst>
      <p:ext uri="{BB962C8B-B14F-4D97-AF65-F5344CB8AC3E}">
        <p14:creationId xmlns:p14="http://schemas.microsoft.com/office/powerpoint/2010/main" val="4967275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d-way Factorization Machine</a:t>
            </a:r>
            <a:endParaRPr lang="zh-CN" altLang="en-US" dirty="0"/>
          </a:p>
        </p:txBody>
      </p:sp>
      <p:pic>
        <p:nvPicPr>
          <p:cNvPr id="4" name="内容占位符 3"/>
          <p:cNvPicPr>
            <a:picLocks noGrp="1" noChangeAspect="1"/>
          </p:cNvPicPr>
          <p:nvPr>
            <p:ph idx="1"/>
          </p:nvPr>
        </p:nvPicPr>
        <p:blipFill>
          <a:blip r:embed="rId2"/>
          <a:stretch>
            <a:fillRect/>
          </a:stretch>
        </p:blipFill>
        <p:spPr>
          <a:xfrm>
            <a:off x="889716" y="1690688"/>
            <a:ext cx="9938455" cy="1379769"/>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838200" y="3271234"/>
                <a:ext cx="3534237" cy="509178"/>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smtClean="0">
                    <a:latin typeface="宋体" panose="02010600030101010101" pitchFamily="2" charset="-122"/>
                    <a:ea typeface="宋体" panose="02010600030101010101" pitchFamily="2" charset="-122"/>
                  </a:rPr>
                  <a:t>计算复杂度：</a:t>
                </a:r>
                <a14:m>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Ο</m:t>
                    </m:r>
                    <m:d>
                      <m:dPr>
                        <m:ctrlPr>
                          <a:rPr lang="el-GR" altLang="zh-CN" sz="2400" i="1" smtClean="0">
                            <a:latin typeface="Cambria Math" panose="02040503050406030204" pitchFamily="18" charset="0"/>
                            <a:ea typeface="Cambria Math" panose="02040503050406030204" pitchFamily="18" charset="0"/>
                          </a:rPr>
                        </m:ctrlPr>
                      </m:dPr>
                      <m:e>
                        <m:sSub>
                          <m:sSubPr>
                            <m:ctrlPr>
                              <a:rPr lang="el-GR"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𝑘</m:t>
                            </m:r>
                          </m:e>
                          <m:sub>
                            <m:r>
                              <a:rPr lang="en-US" altLang="zh-CN" sz="2400" b="0" i="1" smtClean="0">
                                <a:latin typeface="Cambria Math" panose="02040503050406030204" pitchFamily="18" charset="0"/>
                                <a:ea typeface="Cambria Math" panose="02040503050406030204" pitchFamily="18" charset="0"/>
                              </a:rPr>
                              <m:t>𝑑</m:t>
                            </m:r>
                          </m:sub>
                        </m:sSub>
                        <m:sSup>
                          <m:sSupPr>
                            <m:ctrlPr>
                              <a:rPr lang="el-GR" altLang="zh-CN" sz="240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𝑛</m:t>
                            </m:r>
                          </m:e>
                          <m:sup>
                            <m:r>
                              <a:rPr lang="en-US" altLang="zh-CN" sz="2400" b="0" i="1" smtClean="0">
                                <a:latin typeface="Cambria Math" panose="02040503050406030204" pitchFamily="18" charset="0"/>
                                <a:ea typeface="Cambria Math" panose="02040503050406030204" pitchFamily="18" charset="0"/>
                              </a:rPr>
                              <m:t>𝑑</m:t>
                            </m:r>
                          </m:sup>
                        </m:sSup>
                      </m:e>
                    </m:d>
                  </m:oMath>
                </a14:m>
                <a:endParaRPr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838200" y="3271234"/>
                <a:ext cx="3534237" cy="509178"/>
              </a:xfrm>
              <a:prstGeom prst="rect">
                <a:avLst/>
              </a:prstGeom>
              <a:blipFill>
                <a:blip r:embed="rId3"/>
                <a:stretch>
                  <a:fillRect l="-2418" t="-9639" b="-19277"/>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2EE6A520-1F40-4B4E-87EF-7B71BCFCF306}" type="slidenum">
              <a:rPr lang="zh-CN" altLang="en-US" smtClean="0"/>
              <a:t>11</a:t>
            </a:fld>
            <a:endParaRPr lang="zh-CN" altLang="en-US"/>
          </a:p>
        </p:txBody>
      </p:sp>
    </p:spTree>
    <p:extLst>
      <p:ext uri="{BB962C8B-B14F-4D97-AF65-F5344CB8AC3E}">
        <p14:creationId xmlns:p14="http://schemas.microsoft.com/office/powerpoint/2010/main" val="32198800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Summary</a:t>
            </a:r>
            <a:endParaRPr lang="zh-CN" altLang="en-US" dirty="0"/>
          </a:p>
        </p:txBody>
      </p:sp>
      <p:sp>
        <p:nvSpPr>
          <p:cNvPr id="3" name="内容占位符 2"/>
          <p:cNvSpPr>
            <a:spLocks noGrp="1"/>
          </p:cNvSpPr>
          <p:nvPr>
            <p:ph idx="1"/>
          </p:nvPr>
        </p:nvSpPr>
        <p:spPr/>
        <p:txBody>
          <a:bodyPr/>
          <a:lstStyle/>
          <a:p>
            <a:r>
              <a:rPr lang="en-US" altLang="zh-CN" dirty="0" smtClean="0"/>
              <a:t>Advantages</a:t>
            </a:r>
          </a:p>
          <a:p>
            <a:pPr lvl="1"/>
            <a:r>
              <a:rPr lang="en-US" altLang="zh-CN" dirty="0"/>
              <a:t>The interactions between values can be estimated </a:t>
            </a:r>
            <a:r>
              <a:rPr lang="en-US" altLang="zh-CN" dirty="0" smtClean="0"/>
              <a:t>even under </a:t>
            </a:r>
            <a:r>
              <a:rPr lang="en-US" altLang="zh-CN" dirty="0"/>
              <a:t>high sparsity. </a:t>
            </a:r>
            <a:endParaRPr lang="en-US" altLang="zh-CN" dirty="0" smtClean="0"/>
          </a:p>
          <a:p>
            <a:pPr lvl="1"/>
            <a:r>
              <a:rPr lang="en-US" altLang="zh-CN" dirty="0"/>
              <a:t>The number of parameters as well as the time </a:t>
            </a:r>
            <a:r>
              <a:rPr lang="en-US" altLang="zh-CN" dirty="0" smtClean="0"/>
              <a:t>for prediction </a:t>
            </a:r>
            <a:r>
              <a:rPr lang="en-US" altLang="zh-CN" dirty="0"/>
              <a:t>and learning is linear. </a:t>
            </a:r>
            <a:endParaRPr lang="zh-CN" altLang="en-US" dirty="0"/>
          </a:p>
        </p:txBody>
      </p:sp>
      <p:sp>
        <p:nvSpPr>
          <p:cNvPr id="4" name="灯片编号占位符 3"/>
          <p:cNvSpPr>
            <a:spLocks noGrp="1"/>
          </p:cNvSpPr>
          <p:nvPr>
            <p:ph type="sldNum" sz="quarter" idx="12"/>
          </p:nvPr>
        </p:nvSpPr>
        <p:spPr/>
        <p:txBody>
          <a:bodyPr/>
          <a:lstStyle/>
          <a:p>
            <a:fld id="{2EE6A520-1F40-4B4E-87EF-7B71BCFCF306}" type="slidenum">
              <a:rPr lang="zh-CN" altLang="en-US" smtClean="0"/>
              <a:t>12</a:t>
            </a:fld>
            <a:endParaRPr lang="zh-CN" altLang="en-US"/>
          </a:p>
        </p:txBody>
      </p:sp>
    </p:spTree>
    <p:extLst>
      <p:ext uri="{BB962C8B-B14F-4D97-AF65-F5344CB8AC3E}">
        <p14:creationId xmlns:p14="http://schemas.microsoft.com/office/powerpoint/2010/main" val="30060907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69349" y="2958209"/>
            <a:ext cx="3286477" cy="707886"/>
          </a:xfrm>
          <a:prstGeom prst="rect">
            <a:avLst/>
          </a:prstGeom>
        </p:spPr>
        <p:txBody>
          <a:bodyPr wrap="none">
            <a:spAutoFit/>
          </a:bodyPr>
          <a:lstStyle/>
          <a:p>
            <a:r>
              <a:rPr lang="en-US" altLang="zh-CN" sz="4000" dirty="0" smtClean="0"/>
              <a:t>FMs </a:t>
            </a:r>
            <a:r>
              <a:rPr lang="en-US" altLang="zh-CN" sz="4000" dirty="0"/>
              <a:t>VS. SVMs</a:t>
            </a:r>
            <a:endParaRPr lang="zh-CN" altLang="en-US" sz="4000" dirty="0"/>
          </a:p>
        </p:txBody>
      </p:sp>
      <p:sp>
        <p:nvSpPr>
          <p:cNvPr id="2" name="灯片编号占位符 1"/>
          <p:cNvSpPr>
            <a:spLocks noGrp="1"/>
          </p:cNvSpPr>
          <p:nvPr>
            <p:ph type="sldNum" sz="quarter" idx="12"/>
          </p:nvPr>
        </p:nvSpPr>
        <p:spPr/>
        <p:txBody>
          <a:bodyPr/>
          <a:lstStyle/>
          <a:p>
            <a:fld id="{2EE6A520-1F40-4B4E-87EF-7B71BCFCF306}" type="slidenum">
              <a:rPr lang="zh-CN" altLang="en-US" smtClean="0"/>
              <a:t>13</a:t>
            </a:fld>
            <a:endParaRPr lang="zh-CN" altLang="en-US"/>
          </a:p>
        </p:txBody>
      </p:sp>
    </p:spTree>
    <p:extLst>
      <p:ext uri="{BB962C8B-B14F-4D97-AF65-F5344CB8AC3E}">
        <p14:creationId xmlns:p14="http://schemas.microsoft.com/office/powerpoint/2010/main" val="29856198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SVM model</a:t>
            </a:r>
            <a:endParaRPr lang="zh-CN" altLang="en-US" dirty="0"/>
          </a:p>
        </p:txBody>
      </p:sp>
      <p:sp>
        <p:nvSpPr>
          <p:cNvPr id="3" name="内容占位符 2"/>
          <p:cNvSpPr>
            <a:spLocks noGrp="1"/>
          </p:cNvSpPr>
          <p:nvPr>
            <p:ph idx="1"/>
          </p:nvPr>
        </p:nvSpPr>
        <p:spPr>
          <a:xfrm>
            <a:off x="837955" y="1453483"/>
            <a:ext cx="10515600" cy="4351338"/>
          </a:xfrm>
        </p:spPr>
        <p:txBody>
          <a:bodyPr/>
          <a:lstStyle/>
          <a:p>
            <a:pPr marL="0" indent="0">
              <a:buNone/>
            </a:pPr>
            <a:r>
              <a:rPr lang="en-US" altLang="zh-CN" dirty="0"/>
              <a:t>1</a:t>
            </a:r>
            <a:r>
              <a:rPr lang="en-US" altLang="zh-CN" dirty="0" smtClean="0"/>
              <a:t>) Linear </a:t>
            </a:r>
            <a:r>
              <a:rPr lang="en-US" altLang="zh-CN" dirty="0"/>
              <a:t>Kernel(identical to a </a:t>
            </a:r>
            <a:r>
              <a:rPr lang="en-US" altLang="zh-CN" dirty="0" smtClean="0"/>
              <a:t>FM of </a:t>
            </a:r>
            <a:r>
              <a:rPr lang="en-US" altLang="zh-CN" dirty="0"/>
              <a:t>degree d = 1)</a:t>
            </a:r>
            <a:endParaRPr lang="en-US" altLang="zh-CN" dirty="0" smtClean="0"/>
          </a:p>
          <a:p>
            <a:endParaRPr lang="en-US" altLang="zh-CN" dirty="0"/>
          </a:p>
          <a:p>
            <a:endParaRPr lang="en-US" altLang="zh-CN" dirty="0" smtClean="0"/>
          </a:p>
          <a:p>
            <a:pPr marL="0" indent="0">
              <a:buNone/>
            </a:pPr>
            <a:endParaRPr lang="en-US" altLang="zh-CN" dirty="0" smtClean="0"/>
          </a:p>
          <a:p>
            <a:pPr marL="0" indent="0">
              <a:buNone/>
            </a:pPr>
            <a:r>
              <a:rPr lang="en-US" altLang="zh-CN" dirty="0" smtClean="0"/>
              <a:t>2) Polynomial Kernel</a:t>
            </a:r>
            <a:endParaRPr lang="zh-CN" altLang="en-US" dirty="0"/>
          </a:p>
        </p:txBody>
      </p:sp>
      <p:pic>
        <p:nvPicPr>
          <p:cNvPr id="4" name="图片 3"/>
          <p:cNvPicPr>
            <a:picLocks noChangeAspect="1"/>
          </p:cNvPicPr>
          <p:nvPr/>
        </p:nvPicPr>
        <p:blipFill>
          <a:blip r:embed="rId2"/>
          <a:stretch>
            <a:fillRect/>
          </a:stretch>
        </p:blipFill>
        <p:spPr>
          <a:xfrm>
            <a:off x="1287510" y="1940884"/>
            <a:ext cx="2988031" cy="395027"/>
          </a:xfrm>
          <a:prstGeom prst="rect">
            <a:avLst/>
          </a:prstGeom>
        </p:spPr>
      </p:pic>
      <p:pic>
        <p:nvPicPr>
          <p:cNvPr id="5" name="图片 4"/>
          <p:cNvPicPr>
            <a:picLocks noChangeAspect="1"/>
          </p:cNvPicPr>
          <p:nvPr/>
        </p:nvPicPr>
        <p:blipFill>
          <a:blip r:embed="rId3"/>
          <a:stretch>
            <a:fillRect/>
          </a:stretch>
        </p:blipFill>
        <p:spPr>
          <a:xfrm>
            <a:off x="1286775" y="2377905"/>
            <a:ext cx="3181704" cy="401141"/>
          </a:xfrm>
          <a:prstGeom prst="rect">
            <a:avLst/>
          </a:prstGeom>
        </p:spPr>
      </p:pic>
      <p:pic>
        <p:nvPicPr>
          <p:cNvPr id="6" name="图片 5"/>
          <p:cNvPicPr>
            <a:picLocks noChangeAspect="1"/>
          </p:cNvPicPr>
          <p:nvPr/>
        </p:nvPicPr>
        <p:blipFill>
          <a:blip r:embed="rId4"/>
          <a:stretch>
            <a:fillRect/>
          </a:stretch>
        </p:blipFill>
        <p:spPr>
          <a:xfrm>
            <a:off x="1287265" y="2779046"/>
            <a:ext cx="4908947" cy="736481"/>
          </a:xfrm>
          <a:prstGeom prst="rect">
            <a:avLst/>
          </a:prstGeom>
        </p:spPr>
      </p:pic>
      <p:pic>
        <p:nvPicPr>
          <p:cNvPr id="7" name="图片 6"/>
          <p:cNvPicPr>
            <a:picLocks noChangeAspect="1"/>
          </p:cNvPicPr>
          <p:nvPr/>
        </p:nvPicPr>
        <p:blipFill>
          <a:blip r:embed="rId5"/>
          <a:stretch>
            <a:fillRect/>
          </a:stretch>
        </p:blipFill>
        <p:spPr>
          <a:xfrm>
            <a:off x="1287510" y="3970574"/>
            <a:ext cx="2988031" cy="383002"/>
          </a:xfrm>
          <a:prstGeom prst="rect">
            <a:avLst/>
          </a:prstGeom>
        </p:spPr>
      </p:pic>
      <p:pic>
        <p:nvPicPr>
          <p:cNvPr id="8" name="图片 7"/>
          <p:cNvPicPr>
            <a:picLocks noChangeAspect="1"/>
          </p:cNvPicPr>
          <p:nvPr/>
        </p:nvPicPr>
        <p:blipFill>
          <a:blip r:embed="rId6"/>
          <a:stretch>
            <a:fillRect/>
          </a:stretch>
        </p:blipFill>
        <p:spPr>
          <a:xfrm>
            <a:off x="1287020" y="4380435"/>
            <a:ext cx="5461265" cy="1143255"/>
          </a:xfrm>
          <a:prstGeom prst="rect">
            <a:avLst/>
          </a:prstGeom>
        </p:spPr>
      </p:pic>
      <p:pic>
        <p:nvPicPr>
          <p:cNvPr id="9" name="图片 8"/>
          <p:cNvPicPr>
            <a:picLocks noChangeAspect="1"/>
          </p:cNvPicPr>
          <p:nvPr/>
        </p:nvPicPr>
        <p:blipFill>
          <a:blip r:embed="rId7"/>
          <a:stretch>
            <a:fillRect/>
          </a:stretch>
        </p:blipFill>
        <p:spPr>
          <a:xfrm>
            <a:off x="1286775" y="5523690"/>
            <a:ext cx="4604178" cy="1334310"/>
          </a:xfrm>
          <a:prstGeom prst="rect">
            <a:avLst/>
          </a:prstGeom>
        </p:spPr>
      </p:pic>
      <p:pic>
        <p:nvPicPr>
          <p:cNvPr id="10" name="图片 9"/>
          <p:cNvPicPr>
            <a:picLocks noChangeAspect="1"/>
          </p:cNvPicPr>
          <p:nvPr/>
        </p:nvPicPr>
        <p:blipFill>
          <a:blip r:embed="rId8"/>
          <a:stretch>
            <a:fillRect/>
          </a:stretch>
        </p:blipFill>
        <p:spPr>
          <a:xfrm>
            <a:off x="6165732" y="6297776"/>
            <a:ext cx="6012000" cy="344911"/>
          </a:xfrm>
          <a:prstGeom prst="rect">
            <a:avLst/>
          </a:prstGeom>
        </p:spPr>
      </p:pic>
      <p:sp>
        <p:nvSpPr>
          <p:cNvPr id="11" name="灯片编号占位符 10"/>
          <p:cNvSpPr>
            <a:spLocks noGrp="1"/>
          </p:cNvSpPr>
          <p:nvPr>
            <p:ph type="sldNum" sz="quarter" idx="12"/>
          </p:nvPr>
        </p:nvSpPr>
        <p:spPr/>
        <p:txBody>
          <a:bodyPr/>
          <a:lstStyle/>
          <a:p>
            <a:fld id="{2EE6A520-1F40-4B4E-87EF-7B71BCFCF306}" type="slidenum">
              <a:rPr lang="zh-CN" altLang="en-US" smtClean="0"/>
              <a:t>14</a:t>
            </a:fld>
            <a:endParaRPr lang="zh-CN" altLang="en-US"/>
          </a:p>
        </p:txBody>
      </p:sp>
    </p:spTree>
    <p:extLst>
      <p:ext uri="{BB962C8B-B14F-4D97-AF65-F5344CB8AC3E}">
        <p14:creationId xmlns:p14="http://schemas.microsoft.com/office/powerpoint/2010/main" val="4773096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 SVM model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b="1" dirty="0" smtClean="0"/>
                  <a:t> Difference</a:t>
                </a:r>
                <a:r>
                  <a:rPr lang="en-US" altLang="zh-CN" dirty="0" smtClean="0"/>
                  <a:t>:</a:t>
                </a:r>
              </a:p>
              <a:p>
                <a:pPr marL="0" indent="0">
                  <a:buNone/>
                </a:pPr>
                <a:r>
                  <a:rPr lang="en-US" altLang="zh-CN" dirty="0"/>
                  <a:t>all </a:t>
                </a:r>
                <a:r>
                  <a:rPr lang="en-US" altLang="zh-CN" dirty="0" smtClean="0"/>
                  <a:t>interaction parameters </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𝜔</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sub>
                    </m:sSub>
                    <m:r>
                      <a:rPr lang="en-US" altLang="zh-CN" b="0" i="1" dirty="0" smtClean="0">
                        <a:latin typeface="Cambria Math" panose="02040503050406030204" pitchFamily="18" charset="0"/>
                      </a:rPr>
                      <m:t> </m:t>
                    </m:r>
                  </m:oMath>
                </a14:m>
                <a:r>
                  <a:rPr lang="en-US" altLang="zh-CN" dirty="0" smtClean="0"/>
                  <a:t>of SVMs are </a:t>
                </a:r>
                <a:r>
                  <a:rPr lang="en-US" altLang="zh-CN" dirty="0"/>
                  <a:t>completely </a:t>
                </a:r>
                <a:r>
                  <a:rPr lang="en-US" altLang="zh-CN" dirty="0" smtClean="0"/>
                  <a:t>independent, e.g. </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𝜔</m:t>
                        </m:r>
                      </m:e>
                      <m:sub>
                        <m:r>
                          <a:rPr lang="en-US" altLang="zh-CN" i="1" dirty="0">
                            <a:latin typeface="Cambria Math" panose="02040503050406030204" pitchFamily="18" charset="0"/>
                          </a:rPr>
                          <m:t>𝑖</m:t>
                        </m:r>
                        <m:r>
                          <a:rPr lang="en-US" altLang="zh-CN" i="1" dirty="0">
                            <a:latin typeface="Cambria Math" panose="02040503050406030204" pitchFamily="18" charset="0"/>
                          </a:rPr>
                          <m:t>,</m:t>
                        </m:r>
                        <m:r>
                          <a:rPr lang="en-US" altLang="zh-CN" i="1" dirty="0">
                            <a:latin typeface="Cambria Math" panose="02040503050406030204" pitchFamily="18" charset="0"/>
                          </a:rPr>
                          <m:t>𝑗</m:t>
                        </m:r>
                      </m:sub>
                    </m:sSub>
                    <m:r>
                      <a:rPr lang="en-US" altLang="zh-CN" i="1" dirty="0">
                        <a:latin typeface="Cambria Math" panose="02040503050406030204" pitchFamily="18" charset="0"/>
                      </a:rPr>
                      <m:t> </m:t>
                    </m:r>
                  </m:oMath>
                </a14:m>
                <a:r>
                  <a:rPr lang="en-US" altLang="zh-CN" dirty="0" smtClean="0"/>
                  <a:t>and </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𝜔</m:t>
                        </m:r>
                      </m:e>
                      <m:sub>
                        <m:r>
                          <a:rPr lang="en-US" altLang="zh-CN" i="1" dirty="0">
                            <a:latin typeface="Cambria Math" panose="02040503050406030204" pitchFamily="18" charset="0"/>
                          </a:rPr>
                          <m:t>𝑖</m:t>
                        </m:r>
                        <m:r>
                          <a:rPr lang="en-US" altLang="zh-CN" i="1" dirty="0">
                            <a:latin typeface="Cambria Math" panose="02040503050406030204" pitchFamily="18" charset="0"/>
                          </a:rPr>
                          <m:t>,</m:t>
                        </m:r>
                        <m:r>
                          <a:rPr lang="en-US" altLang="zh-CN" b="0" i="1" dirty="0" smtClean="0">
                            <a:latin typeface="Cambria Math" panose="02040503050406030204" pitchFamily="18" charset="0"/>
                          </a:rPr>
                          <m:t>𝑙</m:t>
                        </m:r>
                      </m:sub>
                    </m:sSub>
                    <m:r>
                      <a:rPr lang="en-US" altLang="zh-CN" i="1" dirty="0">
                        <a:latin typeface="Cambria Math" panose="02040503050406030204" pitchFamily="18" charset="0"/>
                      </a:rPr>
                      <m:t> </m:t>
                    </m:r>
                  </m:oMath>
                </a14:m>
                <a:endParaRPr lang="en-US" altLang="zh-CN" dirty="0" smtClean="0"/>
              </a:p>
              <a:p>
                <a:pPr marL="0" indent="0">
                  <a:buNone/>
                </a:pPr>
                <a:endParaRPr lang="en-US" altLang="zh-CN" dirty="0" smtClean="0"/>
              </a:p>
              <a:p>
                <a:pPr marL="0" indent="0">
                  <a:buNone/>
                </a:pPr>
                <a:r>
                  <a:rPr lang="en-US" altLang="zh-CN" dirty="0"/>
                  <a:t>the interaction parameters of FMs are factorized and </a:t>
                </a:r>
                <a:r>
                  <a:rPr lang="en-US" altLang="zh-CN" dirty="0" smtClean="0"/>
                  <a:t>thus </a:t>
                </a:r>
                <a14:m>
                  <m:oMath xmlns:m="http://schemas.openxmlformats.org/officeDocument/2006/math">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m:rPr>
                                <m:sty m:val="p"/>
                              </m:rPr>
                              <a:rPr lang="en-US" altLang="zh-CN" i="1" dirty="0">
                                <a:latin typeface="Cambria Math" panose="02040503050406030204" pitchFamily="18" charset="0"/>
                              </a:rPr>
                              <m:t>v</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v</m:t>
                            </m:r>
                          </m:e>
                          <m:sub>
                            <m:r>
                              <a:rPr lang="en-US" altLang="zh-CN" b="0" i="1" dirty="0" smtClean="0">
                                <a:latin typeface="Cambria Math" panose="02040503050406030204" pitchFamily="18" charset="0"/>
                              </a:rPr>
                              <m:t>𝑗</m:t>
                            </m:r>
                          </m:sub>
                        </m:sSub>
                      </m:e>
                    </m:d>
                    <m:r>
                      <a:rPr lang="en-US" altLang="zh-CN" b="0" i="1" dirty="0" smtClean="0">
                        <a:latin typeface="Cambria Math" panose="02040503050406030204" pitchFamily="18" charset="0"/>
                      </a:rPr>
                      <m:t> </m:t>
                    </m:r>
                  </m:oMath>
                </a14:m>
                <a:r>
                  <a:rPr lang="en-US" altLang="zh-CN" dirty="0" smtClean="0"/>
                  <a:t>and </a:t>
                </a:r>
                <a14:m>
                  <m:oMath xmlns:m="http://schemas.openxmlformats.org/officeDocument/2006/math">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v</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v</m:t>
                            </m:r>
                          </m:e>
                          <m:sub>
                            <m:r>
                              <a:rPr lang="en-US" altLang="zh-CN" b="0" i="1" dirty="0" smtClean="0">
                                <a:latin typeface="Cambria Math" panose="02040503050406030204" pitchFamily="18" charset="0"/>
                              </a:rPr>
                              <m:t>𝑙</m:t>
                            </m:r>
                          </m:sub>
                        </m:sSub>
                      </m:e>
                    </m:d>
                  </m:oMath>
                </a14:m>
                <a:r>
                  <a:rPr lang="en-US" altLang="zh-CN" dirty="0"/>
                  <a:t> depend on each other as they overlap and</a:t>
                </a:r>
              </a:p>
              <a:p>
                <a:pPr marL="0" indent="0">
                  <a:buNone/>
                </a:pPr>
                <a:r>
                  <a:rPr lang="en-US" altLang="zh-CN" dirty="0"/>
                  <a:t>share parameters (here </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v</m:t>
                        </m:r>
                      </m:e>
                      <m:sub>
                        <m:r>
                          <a:rPr lang="en-US" altLang="zh-CN" i="1" dirty="0">
                            <a:latin typeface="Cambria Math" panose="02040503050406030204" pitchFamily="18" charset="0"/>
                          </a:rPr>
                          <m:t>𝑖</m:t>
                        </m:r>
                      </m:sub>
                    </m:sSub>
                  </m:oMath>
                </a14:m>
                <a:r>
                  <a:rPr lang="en-US" altLang="zh-CN" dirty="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217" t="-2521" r="-197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2EE6A520-1F40-4B4E-87EF-7B71BCFCF306}" type="slidenum">
              <a:rPr lang="zh-CN" altLang="en-US" smtClean="0"/>
              <a:t>15</a:t>
            </a:fld>
            <a:endParaRPr lang="zh-CN" altLang="en-US"/>
          </a:p>
        </p:txBody>
      </p:sp>
    </p:spTree>
    <p:extLst>
      <p:ext uri="{BB962C8B-B14F-4D97-AF65-F5344CB8AC3E}">
        <p14:creationId xmlns:p14="http://schemas.microsoft.com/office/powerpoint/2010/main" val="19079871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 Parameter Estimation Under Sparsity</a:t>
            </a:r>
            <a:endParaRPr lang="zh-CN" altLang="en-US" dirty="0"/>
          </a:p>
        </p:txBody>
      </p:sp>
      <p:pic>
        <p:nvPicPr>
          <p:cNvPr id="4"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3140" y="1690688"/>
            <a:ext cx="7665720" cy="3422062"/>
          </a:xfrm>
        </p:spPr>
      </p:pic>
      <p:sp>
        <p:nvSpPr>
          <p:cNvPr id="3" name="灯片编号占位符 2"/>
          <p:cNvSpPr>
            <a:spLocks noGrp="1"/>
          </p:cNvSpPr>
          <p:nvPr>
            <p:ph type="sldNum" sz="quarter" idx="12"/>
          </p:nvPr>
        </p:nvSpPr>
        <p:spPr/>
        <p:txBody>
          <a:bodyPr/>
          <a:lstStyle/>
          <a:p>
            <a:fld id="{2EE6A520-1F40-4B4E-87EF-7B71BCFCF306}" type="slidenum">
              <a:rPr lang="zh-CN" altLang="en-US" smtClean="0"/>
              <a:t>16</a:t>
            </a:fld>
            <a:endParaRPr lang="zh-CN" altLang="en-US"/>
          </a:p>
        </p:txBody>
      </p:sp>
    </p:spTree>
    <p:extLst>
      <p:ext uri="{BB962C8B-B14F-4D97-AF65-F5344CB8AC3E}">
        <p14:creationId xmlns:p14="http://schemas.microsoft.com/office/powerpoint/2010/main" val="2309307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3884805" y="4700789"/>
            <a:ext cx="1210614" cy="7912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B. Parameter Estimation Under Sparsity</a:t>
            </a:r>
            <a:endParaRPr lang="zh-CN" altLang="en-US" dirty="0"/>
          </a:p>
        </p:txBody>
      </p:sp>
      <p:sp>
        <p:nvSpPr>
          <p:cNvPr id="3" name="内容占位符 2"/>
          <p:cNvSpPr>
            <a:spLocks noGrp="1"/>
          </p:cNvSpPr>
          <p:nvPr>
            <p:ph idx="1"/>
          </p:nvPr>
        </p:nvSpPr>
        <p:spPr/>
        <p:txBody>
          <a:bodyPr/>
          <a:lstStyle/>
          <a:p>
            <a:pPr marL="514350" indent="-514350">
              <a:buAutoNum type="arabicParenR"/>
            </a:pPr>
            <a:r>
              <a:rPr lang="en-US" altLang="zh-CN" dirty="0" smtClean="0"/>
              <a:t>Linear SVM</a:t>
            </a:r>
          </a:p>
          <a:p>
            <a:pPr marL="514350" indent="-514350">
              <a:buAutoNum type="arabicParenR"/>
            </a:pPr>
            <a:endParaRPr lang="en-US" altLang="zh-CN" dirty="0"/>
          </a:p>
          <a:p>
            <a:pPr marL="514350" indent="-514350">
              <a:buAutoNum type="arabicParenR"/>
            </a:pPr>
            <a:endParaRPr lang="en-US" altLang="zh-CN" dirty="0" smtClean="0"/>
          </a:p>
          <a:p>
            <a:pPr marL="514350" indent="-514350">
              <a:buAutoNum type="arabicParenR"/>
            </a:pPr>
            <a:endParaRPr lang="en-US" altLang="zh-CN" dirty="0" smtClean="0"/>
          </a:p>
          <a:p>
            <a:pPr marL="514350" indent="-514350">
              <a:buAutoNum type="arabicParenR"/>
            </a:pPr>
            <a:endParaRPr lang="en-US" altLang="zh-CN" dirty="0" smtClean="0"/>
          </a:p>
          <a:p>
            <a:pPr marL="514350" indent="-514350">
              <a:buAutoNum type="arabicParenR"/>
            </a:pPr>
            <a:r>
              <a:rPr lang="en-US" altLang="zh-CN" dirty="0" smtClean="0"/>
              <a:t>Polynomial </a:t>
            </a:r>
            <a:r>
              <a:rPr lang="en-US" altLang="zh-CN" dirty="0"/>
              <a:t>SVM</a:t>
            </a:r>
            <a:endParaRPr lang="en-US" altLang="zh-CN" dirty="0" smtClean="0"/>
          </a:p>
          <a:p>
            <a:pPr marL="0" indent="0">
              <a:buNone/>
            </a:pPr>
            <a:endParaRPr lang="zh-CN" altLang="en-US" dirty="0"/>
          </a:p>
        </p:txBody>
      </p:sp>
      <p:pic>
        <p:nvPicPr>
          <p:cNvPr id="4" name="图片 3"/>
          <p:cNvPicPr>
            <a:picLocks noChangeAspect="1"/>
          </p:cNvPicPr>
          <p:nvPr/>
        </p:nvPicPr>
        <p:blipFill>
          <a:blip r:embed="rId3"/>
          <a:stretch>
            <a:fillRect/>
          </a:stretch>
        </p:blipFill>
        <p:spPr>
          <a:xfrm>
            <a:off x="1234440" y="2425447"/>
            <a:ext cx="3489960" cy="465062"/>
          </a:xfrm>
          <a:prstGeom prst="rect">
            <a:avLst/>
          </a:prstGeom>
        </p:spPr>
      </p:pic>
      <p:pic>
        <p:nvPicPr>
          <p:cNvPr id="5" name="图片 4"/>
          <p:cNvPicPr>
            <a:picLocks noChangeAspect="1"/>
          </p:cNvPicPr>
          <p:nvPr/>
        </p:nvPicPr>
        <p:blipFill>
          <a:blip r:embed="rId4"/>
          <a:stretch>
            <a:fillRect/>
          </a:stretch>
        </p:blipFill>
        <p:spPr>
          <a:xfrm>
            <a:off x="1234440" y="4860330"/>
            <a:ext cx="8207676" cy="631666"/>
          </a:xfrm>
          <a:prstGeom prst="rect">
            <a:avLst/>
          </a:prstGeom>
        </p:spPr>
      </p:pic>
      <p:pic>
        <p:nvPicPr>
          <p:cNvPr id="6" name="图片 5"/>
          <p:cNvPicPr>
            <a:picLocks noChangeAspect="1"/>
          </p:cNvPicPr>
          <p:nvPr/>
        </p:nvPicPr>
        <p:blipFill>
          <a:blip r:embed="rId5"/>
          <a:stretch>
            <a:fillRect/>
          </a:stretch>
        </p:blipFill>
        <p:spPr>
          <a:xfrm>
            <a:off x="5120640" y="1690688"/>
            <a:ext cx="3977640" cy="2874017"/>
          </a:xfrm>
          <a:prstGeom prst="rect">
            <a:avLst/>
          </a:prstGeom>
        </p:spPr>
      </p:pic>
      <p:sp>
        <p:nvSpPr>
          <p:cNvPr id="7" name="椭圆 6"/>
          <p:cNvSpPr/>
          <p:nvPr/>
        </p:nvSpPr>
        <p:spPr>
          <a:xfrm>
            <a:off x="5898846" y="4780559"/>
            <a:ext cx="1210614" cy="7912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p:txBody>
          <a:bodyPr/>
          <a:lstStyle/>
          <a:p>
            <a:fld id="{2EE6A520-1F40-4B4E-87EF-7B71BCFCF306}" type="slidenum">
              <a:rPr lang="zh-CN" altLang="en-US" smtClean="0"/>
              <a:t>17</a:t>
            </a:fld>
            <a:endParaRPr lang="zh-CN" altLang="en-US"/>
          </a:p>
        </p:txBody>
      </p:sp>
    </p:spTree>
    <p:extLst>
      <p:ext uri="{BB962C8B-B14F-4D97-AF65-F5344CB8AC3E}">
        <p14:creationId xmlns:p14="http://schemas.microsoft.com/office/powerpoint/2010/main" val="29501923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 Summary</a:t>
            </a:r>
            <a:endParaRPr lang="zh-CN" altLang="en-US" dirty="0"/>
          </a:p>
        </p:txBody>
      </p:sp>
      <p:sp>
        <p:nvSpPr>
          <p:cNvPr id="3" name="内容占位符 2"/>
          <p:cNvSpPr>
            <a:spLocks noGrp="1"/>
          </p:cNvSpPr>
          <p:nvPr>
            <p:ph idx="1"/>
          </p:nvPr>
        </p:nvSpPr>
        <p:spPr/>
        <p:txBody>
          <a:bodyPr/>
          <a:lstStyle/>
          <a:p>
            <a:r>
              <a:rPr lang="en-US" altLang="zh-CN" dirty="0"/>
              <a:t>1) Parameters of FMs can be </a:t>
            </a:r>
            <a:r>
              <a:rPr lang="en-US" altLang="zh-CN" dirty="0" smtClean="0"/>
              <a:t>estimated well </a:t>
            </a:r>
            <a:r>
              <a:rPr lang="en-US" altLang="zh-CN" dirty="0"/>
              <a:t>even under </a:t>
            </a:r>
            <a:r>
              <a:rPr lang="en-US" altLang="zh-CN" dirty="0" smtClean="0"/>
              <a:t>sparsity while SVMs fails.</a:t>
            </a:r>
          </a:p>
          <a:p>
            <a:r>
              <a:rPr lang="en-US" altLang="zh-CN" dirty="0"/>
              <a:t>2) FMs can be directly learned in the primal. </a:t>
            </a:r>
            <a:r>
              <a:rPr lang="en-US" altLang="zh-CN" dirty="0" smtClean="0"/>
              <a:t>Non-linear SVMs </a:t>
            </a:r>
            <a:r>
              <a:rPr lang="en-US" altLang="zh-CN" dirty="0"/>
              <a:t>are usually learned in the dual</a:t>
            </a:r>
            <a:r>
              <a:rPr lang="en-US" altLang="zh-CN" dirty="0" smtClean="0"/>
              <a:t>.</a:t>
            </a:r>
          </a:p>
          <a:p>
            <a:r>
              <a:rPr lang="en-US" altLang="zh-CN" dirty="0" smtClean="0"/>
              <a:t>3) The </a:t>
            </a:r>
            <a:r>
              <a:rPr lang="en-US" altLang="zh-CN" dirty="0"/>
              <a:t>model equation of FMs is independent of </a:t>
            </a:r>
            <a:r>
              <a:rPr lang="en-US" altLang="zh-CN" dirty="0" smtClean="0"/>
              <a:t>the training data. Prediction </a:t>
            </a:r>
            <a:r>
              <a:rPr lang="en-US" altLang="zh-CN" dirty="0"/>
              <a:t>with SVMs depends on </a:t>
            </a:r>
            <a:r>
              <a:rPr lang="en-US" altLang="zh-CN" dirty="0" smtClean="0"/>
              <a:t>parts of </a:t>
            </a:r>
            <a:r>
              <a:rPr lang="en-US" altLang="zh-CN" dirty="0"/>
              <a:t>the training data (the support vectors).</a:t>
            </a:r>
            <a:endParaRPr lang="zh-CN" altLang="en-US" dirty="0"/>
          </a:p>
        </p:txBody>
      </p:sp>
      <p:sp>
        <p:nvSpPr>
          <p:cNvPr id="4" name="灯片编号占位符 3"/>
          <p:cNvSpPr>
            <a:spLocks noGrp="1"/>
          </p:cNvSpPr>
          <p:nvPr>
            <p:ph type="sldNum" sz="quarter" idx="12"/>
          </p:nvPr>
        </p:nvSpPr>
        <p:spPr/>
        <p:txBody>
          <a:bodyPr/>
          <a:lstStyle/>
          <a:p>
            <a:fld id="{2EE6A520-1F40-4B4E-87EF-7B71BCFCF306}" type="slidenum">
              <a:rPr lang="zh-CN" altLang="en-US" smtClean="0"/>
              <a:t>18</a:t>
            </a:fld>
            <a:endParaRPr lang="zh-CN" altLang="en-US"/>
          </a:p>
        </p:txBody>
      </p:sp>
    </p:spTree>
    <p:extLst>
      <p:ext uri="{BB962C8B-B14F-4D97-AF65-F5344CB8AC3E}">
        <p14:creationId xmlns:p14="http://schemas.microsoft.com/office/powerpoint/2010/main" val="19939200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60732" y="2982587"/>
            <a:ext cx="9643987" cy="707886"/>
          </a:xfrm>
          <a:prstGeom prst="rect">
            <a:avLst/>
          </a:prstGeom>
        </p:spPr>
        <p:txBody>
          <a:bodyPr wrap="none">
            <a:spAutoFit/>
          </a:bodyPr>
          <a:lstStyle/>
          <a:p>
            <a:r>
              <a:rPr lang="en-US" altLang="zh-CN" sz="4000" dirty="0" smtClean="0"/>
              <a:t>FMS </a:t>
            </a:r>
            <a:r>
              <a:rPr lang="en-US" altLang="zh-CN" sz="4000" dirty="0"/>
              <a:t>VS. OTHER </a:t>
            </a:r>
            <a:r>
              <a:rPr lang="en-US" altLang="zh-CN" sz="4000" dirty="0" smtClean="0"/>
              <a:t>FACTORIZATION </a:t>
            </a:r>
            <a:r>
              <a:rPr lang="en-US" altLang="zh-CN" sz="4000" dirty="0"/>
              <a:t>MODELS</a:t>
            </a:r>
            <a:endParaRPr lang="zh-CN" altLang="en-US" sz="4000" dirty="0"/>
          </a:p>
        </p:txBody>
      </p:sp>
      <p:sp>
        <p:nvSpPr>
          <p:cNvPr id="2" name="灯片编号占位符 1"/>
          <p:cNvSpPr>
            <a:spLocks noGrp="1"/>
          </p:cNvSpPr>
          <p:nvPr>
            <p:ph type="sldNum" sz="quarter" idx="12"/>
          </p:nvPr>
        </p:nvSpPr>
        <p:spPr/>
        <p:txBody>
          <a:bodyPr/>
          <a:lstStyle/>
          <a:p>
            <a:fld id="{2EE6A520-1F40-4B4E-87EF-7B71BCFCF306}" type="slidenum">
              <a:rPr lang="zh-CN" altLang="en-US" smtClean="0"/>
              <a:t>19</a:t>
            </a:fld>
            <a:endParaRPr lang="zh-CN" altLang="en-US"/>
          </a:p>
        </p:txBody>
      </p:sp>
    </p:spTree>
    <p:extLst>
      <p:ext uri="{BB962C8B-B14F-4D97-AF65-F5344CB8AC3E}">
        <p14:creationId xmlns:p14="http://schemas.microsoft.com/office/powerpoint/2010/main" val="41674425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1454116" y="3133950"/>
            <a:ext cx="7522460" cy="978950"/>
          </a:xfrm>
          <a:prstGeom prst="rect">
            <a:avLst/>
          </a:prstGeom>
        </p:spPr>
      </p:pic>
      <p:pic>
        <p:nvPicPr>
          <p:cNvPr id="5" name="图片 4"/>
          <p:cNvPicPr>
            <a:picLocks noChangeAspect="1"/>
          </p:cNvPicPr>
          <p:nvPr/>
        </p:nvPicPr>
        <p:blipFill>
          <a:blip r:embed="rId4"/>
          <a:stretch>
            <a:fillRect/>
          </a:stretch>
        </p:blipFill>
        <p:spPr>
          <a:xfrm>
            <a:off x="1454116" y="2042183"/>
            <a:ext cx="4710133" cy="304466"/>
          </a:xfrm>
          <a:prstGeom prst="rect">
            <a:avLst/>
          </a:prstGeom>
        </p:spPr>
      </p:pic>
      <p:pic>
        <p:nvPicPr>
          <p:cNvPr id="8" name="图片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454116" y="2595732"/>
            <a:ext cx="9709385" cy="289135"/>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1013138" y="1434467"/>
                <a:ext cx="9186929" cy="461665"/>
              </a:xfrm>
              <a:prstGeom prst="rect">
                <a:avLst/>
              </a:prstGeom>
            </p:spPr>
            <p:txBody>
              <a:bodyPr wrap="square">
                <a:spAutoFit/>
              </a:bodyPr>
              <a:lstStyle/>
              <a:p>
                <a:pPr marL="342900" indent="-342900">
                  <a:buFont typeface="Wingdings" panose="05000000000000000000" pitchFamily="2" charset="2"/>
                  <a:buChar char="ü"/>
                </a:pPr>
                <a14:m>
                  <m:oMath xmlns:m="http://schemas.openxmlformats.org/officeDocument/2006/math">
                    <m:r>
                      <a:rPr lang="en-US" altLang="zh-CN" sz="2400" i="1" smtClean="0">
                        <a:latin typeface="Cambria Math" panose="02040503050406030204" pitchFamily="18" charset="0"/>
                      </a:rPr>
                      <m:t>𝑢𝑠𝑒𝑟</m:t>
                    </m:r>
                    <m:r>
                      <a:rPr lang="en-US" altLang="zh-CN" sz="2400" i="1" smtClean="0">
                        <a:latin typeface="Cambria Math" panose="02040503050406030204" pitchFamily="18" charset="0"/>
                      </a:rPr>
                      <m:t> </m:t>
                    </m:r>
                    <m:r>
                      <a:rPr lang="en-US" altLang="zh-CN" sz="2400" i="1" smtClean="0">
                        <a:latin typeface="Cambria Math" panose="02040503050406030204" pitchFamily="18" charset="0"/>
                      </a:rPr>
                      <m:t>𝑢</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𝑈</m:t>
                    </m:r>
                    <m:r>
                      <a:rPr lang="en-US" altLang="zh-CN" sz="2400" i="1">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𝑚𝑜𝑣𝑖𝑒</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𝑖𝑡𝑒𝑚</m:t>
                        </m:r>
                      </m:e>
                    </m:d>
                    <m:r>
                      <a:rPr lang="en-US" altLang="zh-CN" sz="2400" i="1">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𝐼</m:t>
                    </m:r>
                    <m:r>
                      <a:rPr lang="en-US" altLang="zh-CN" sz="2400" i="1">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𝑡𝑖𝑚𝑒</m:t>
                    </m:r>
                    <m:r>
                      <a:rPr lang="en-US" altLang="zh-CN" sz="2400" i="1">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ℝ</m:t>
                    </m:r>
                    <m:r>
                      <a:rPr lang="en-US" altLang="zh-CN" sz="2400" i="1">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𝑟𝑎𝑡𝑖𝑛𝑔</m:t>
                    </m:r>
                    <m:r>
                      <a:rPr lang="en-US" altLang="zh-CN" sz="2400" i="1">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𝑟</m:t>
                    </m:r>
                    <m:r>
                      <a:rPr lang="en-US" altLang="zh-CN" sz="2400" i="1">
                        <a:latin typeface="Cambria Math" panose="02040503050406030204" pitchFamily="18" charset="0"/>
                        <a:ea typeface="Cambria Math" panose="02040503050406030204" pitchFamily="18" charset="0"/>
                      </a:rPr>
                      <m:t>∈</m:t>
                    </m:r>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1, 2, 3, 4, 5</m:t>
                        </m:r>
                      </m:e>
                    </m:d>
                  </m:oMath>
                </a14:m>
                <a:endParaRPr lang="en-US" altLang="zh-CN" sz="2400" dirty="0" smtClean="0"/>
              </a:p>
            </p:txBody>
          </p:sp>
        </mc:Choice>
        <mc:Fallback xmlns="">
          <p:sp>
            <p:nvSpPr>
              <p:cNvPr id="9" name="矩形 8"/>
              <p:cNvSpPr>
                <a:spLocks noRot="1" noChangeAspect="1" noMove="1" noResize="1" noEditPoints="1" noAdjustHandles="1" noChangeArrowheads="1" noChangeShapeType="1" noTextEdit="1"/>
              </p:cNvSpPr>
              <p:nvPr/>
            </p:nvSpPr>
            <p:spPr>
              <a:xfrm>
                <a:off x="1013138" y="1434467"/>
                <a:ext cx="9186929" cy="461665"/>
              </a:xfrm>
              <a:prstGeom prst="rect">
                <a:avLst/>
              </a:prstGeom>
              <a:blipFill>
                <a:blip r:embed="rId6"/>
                <a:stretch>
                  <a:fillRect l="-863" t="-6579" b="-23684"/>
                </a:stretch>
              </a:blipFill>
            </p:spPr>
            <p:txBody>
              <a:bodyPr/>
              <a:lstStyle/>
              <a:p>
                <a:r>
                  <a:rPr lang="zh-CN" altLang="en-US">
                    <a:noFill/>
                  </a:rPr>
                  <a:t> </a:t>
                </a:r>
              </a:p>
            </p:txBody>
          </p:sp>
        </mc:Fallback>
      </mc:AlternateContent>
      <p:sp>
        <p:nvSpPr>
          <p:cNvPr id="10" name="文本框 9"/>
          <p:cNvSpPr txBox="1"/>
          <p:nvPr/>
        </p:nvSpPr>
        <p:spPr>
          <a:xfrm>
            <a:off x="1222295" y="631835"/>
            <a:ext cx="3980577" cy="584775"/>
          </a:xfrm>
          <a:prstGeom prst="rect">
            <a:avLst/>
          </a:prstGeom>
          <a:noFill/>
        </p:spPr>
        <p:txBody>
          <a:bodyPr wrap="none" rtlCol="0">
            <a:spAutoFit/>
          </a:bodyPr>
          <a:lstStyle/>
          <a:p>
            <a:r>
              <a:rPr lang="en-US" altLang="zh-CN" sz="3200" dirty="0" smtClean="0">
                <a:latin typeface="Times New Roman" panose="02020603050405020304" pitchFamily="18" charset="0"/>
                <a:cs typeface="Times New Roman" panose="02020603050405020304" pitchFamily="18" charset="0"/>
              </a:rPr>
              <a:t>Movie </a:t>
            </a:r>
            <a:r>
              <a:rPr lang="en-US" altLang="zh-CN" sz="3200" dirty="0">
                <a:latin typeface="Times New Roman" panose="02020603050405020304" pitchFamily="18" charset="0"/>
                <a:cs typeface="Times New Roman" panose="02020603050405020304" pitchFamily="18" charset="0"/>
              </a:rPr>
              <a:t>R</a:t>
            </a:r>
            <a:r>
              <a:rPr lang="en-US" altLang="zh-CN" sz="3200" dirty="0" smtClean="0">
                <a:latin typeface="Times New Roman" panose="02020603050405020304" pitchFamily="18" charset="0"/>
                <a:cs typeface="Times New Roman" panose="02020603050405020304" pitchFamily="18" charset="0"/>
              </a:rPr>
              <a:t>eview System</a:t>
            </a:r>
            <a:endParaRPr lang="zh-CN" altLang="en-US" sz="3200"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2EE6A520-1F40-4B4E-87EF-7B71BCFCF306}" type="slidenum">
              <a:rPr lang="zh-CN" altLang="en-US" smtClean="0"/>
              <a:t>2</a:t>
            </a:fld>
            <a:endParaRPr lang="zh-CN" altLang="en-US"/>
          </a:p>
        </p:txBody>
      </p:sp>
    </p:spTree>
    <p:extLst>
      <p:ext uri="{BB962C8B-B14F-4D97-AF65-F5344CB8AC3E}">
        <p14:creationId xmlns:p14="http://schemas.microsoft.com/office/powerpoint/2010/main" val="6153636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FM VS MF</a:t>
            </a:r>
            <a:r>
              <a:rPr lang="zh-CN" altLang="en-US" dirty="0" smtClean="0"/>
              <a:t>（</a:t>
            </a:r>
            <a:r>
              <a:rPr lang="en-US" altLang="zh-CN" dirty="0" smtClean="0"/>
              <a:t>Matrix Factorization</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smtClean="0">
                    <a:latin typeface="宋体" panose="02010600030101010101" pitchFamily="2" charset="-122"/>
                    <a:ea typeface="宋体" panose="02010600030101010101" pitchFamily="2" charset="-122"/>
                  </a:rPr>
                  <a:t>分解机的思想是从线性模型中通过增加二阶交叉项来拟合特征之间的</a:t>
                </a:r>
                <a:r>
                  <a:rPr lang="zh-CN" altLang="en-US" sz="2400" dirty="0">
                    <a:latin typeface="宋体" panose="02010600030101010101" pitchFamily="2" charset="-122"/>
                    <a:ea typeface="宋体" panose="02010600030101010101" pitchFamily="2" charset="-122"/>
                  </a:rPr>
                  <a:t>交互</a:t>
                </a:r>
                <a:r>
                  <a:rPr lang="zh-CN" altLang="en-US" sz="2400" dirty="0" smtClean="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为了拓展到数据稀疏场景并便于计算，吸收了矩阵分解的思想</a:t>
                </a:r>
                <a:r>
                  <a:rPr lang="zh-CN" altLang="en-US" sz="2400" dirty="0" smtClean="0">
                    <a:latin typeface="宋体" panose="02010600030101010101" pitchFamily="2" charset="-122"/>
                    <a:ea typeface="宋体" panose="02010600030101010101" pitchFamily="2" charset="-122"/>
                  </a:rPr>
                  <a:t>。</a:t>
                </a:r>
                <a:r>
                  <a:rPr lang="en-US" altLang="zh-CN" sz="2400" dirty="0" smtClean="0">
                    <a:latin typeface="宋体" panose="02010600030101010101" pitchFamily="2" charset="-122"/>
                    <a:ea typeface="宋体" panose="02010600030101010101" pitchFamily="2" charset="-122"/>
                  </a:rPr>
                  <a:t>FM</a:t>
                </a:r>
                <a:r>
                  <a:rPr lang="zh-CN" altLang="en-US" sz="2400" dirty="0">
                    <a:latin typeface="宋体" panose="02010600030101010101" pitchFamily="2" charset="-122"/>
                    <a:ea typeface="宋体" panose="02010600030101010101" pitchFamily="2" charset="-122"/>
                  </a:rPr>
                  <a:t>是</a:t>
                </a:r>
                <a:r>
                  <a:rPr lang="en-US" altLang="zh-CN" sz="2400" dirty="0">
                    <a:latin typeface="宋体" panose="02010600030101010101" pitchFamily="2" charset="-122"/>
                    <a:ea typeface="宋体" panose="02010600030101010101" pitchFamily="2" charset="-122"/>
                  </a:rPr>
                  <a:t>MF</a:t>
                </a:r>
                <a:r>
                  <a:rPr lang="zh-CN" altLang="en-US" sz="2400" dirty="0">
                    <a:latin typeface="宋体" panose="02010600030101010101" pitchFamily="2" charset="-122"/>
                    <a:ea typeface="宋体" panose="02010600030101010101" pitchFamily="2" charset="-122"/>
                  </a:rPr>
                  <a:t>的全能版本，</a:t>
                </a:r>
                <a:r>
                  <a:rPr lang="en-US" altLang="zh-CN" sz="2400" dirty="0">
                    <a:latin typeface="宋体" panose="02010600030101010101" pitchFamily="2" charset="-122"/>
                    <a:ea typeface="宋体" panose="02010600030101010101" pitchFamily="2" charset="-122"/>
                  </a:rPr>
                  <a:t>MF</a:t>
                </a:r>
                <a:r>
                  <a:rPr lang="zh-CN" altLang="en-US" sz="2400" dirty="0">
                    <a:latin typeface="宋体" panose="02010600030101010101" pitchFamily="2" charset="-122"/>
                    <a:ea typeface="宋体" panose="02010600030101010101" pitchFamily="2" charset="-122"/>
                  </a:rPr>
                  <a:t>是</a:t>
                </a:r>
                <a:r>
                  <a:rPr lang="en-US" altLang="zh-CN" sz="2400" dirty="0">
                    <a:latin typeface="宋体" panose="02010600030101010101" pitchFamily="2" charset="-122"/>
                    <a:ea typeface="宋体" panose="02010600030101010101" pitchFamily="2" charset="-122"/>
                  </a:rPr>
                  <a:t>FM</a:t>
                </a:r>
                <a:r>
                  <a:rPr lang="zh-CN" altLang="en-US" sz="2400" dirty="0">
                    <a:latin typeface="宋体" panose="02010600030101010101" pitchFamily="2" charset="-122"/>
                    <a:ea typeface="宋体" panose="02010600030101010101" pitchFamily="2" charset="-122"/>
                  </a:rPr>
                  <a:t>的一种简单存在形式</a:t>
                </a:r>
                <a:r>
                  <a:rPr lang="zh-CN" altLang="en-US" sz="2400" dirty="0" smtClean="0">
                    <a:latin typeface="宋体" panose="02010600030101010101" pitchFamily="2" charset="-122"/>
                    <a:ea typeface="宋体" panose="02010600030101010101" pitchFamily="2" charset="-122"/>
                  </a:rPr>
                  <a:t>。</a:t>
                </a:r>
                <a:endParaRPr lang="en-US" altLang="zh-CN" sz="2400" dirty="0" smtClean="0">
                  <a:latin typeface="宋体" panose="02010600030101010101" pitchFamily="2" charset="-122"/>
                  <a:ea typeface="宋体" panose="02010600030101010101" pitchFamily="2" charset="-122"/>
                </a:endParaRPr>
              </a:p>
              <a:p>
                <a:endParaRPr lang="en-US" altLang="zh-CN" dirty="0" smtClean="0">
                  <a:latin typeface="宋体" panose="02010600030101010101" pitchFamily="2" charset="-122"/>
                  <a:ea typeface="宋体" panose="02010600030101010101" pitchFamily="2" charset="-122"/>
                </a:endParaRPr>
              </a:p>
              <a:p>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(1)</m:t>
                        </m:r>
                      </m:sup>
                    </m:sSup>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1, 0, 0, 1, 0, 0, 0</m:t>
                        </m:r>
                      </m:e>
                    </m:d>
                  </m:oMath>
                </a14:m>
                <a:endParaRPr lang="en-US" altLang="zh-CN" sz="2400" dirty="0" smtClean="0"/>
              </a:p>
              <a:p>
                <a:endParaRPr lang="en-US" altLang="zh-CN" dirty="0" smtClean="0"/>
              </a:p>
              <a:p>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812" t="-1961" r="-464"/>
                </a:stretch>
              </a:blipFill>
            </p:spPr>
            <p:txBody>
              <a:bodyPr/>
              <a:lstStyle/>
              <a:p>
                <a:r>
                  <a:rPr lang="zh-CN" altLang="en-US">
                    <a:noFill/>
                  </a:rPr>
                  <a:t> </a:t>
                </a:r>
              </a:p>
            </p:txBody>
          </p:sp>
        </mc:Fallback>
      </mc:AlternateContent>
      <p:sp>
        <p:nvSpPr>
          <p:cNvPr id="4" name="矩形 3"/>
          <p:cNvSpPr/>
          <p:nvPr/>
        </p:nvSpPr>
        <p:spPr>
          <a:xfrm>
            <a:off x="1438140" y="1972494"/>
            <a:ext cx="8839200" cy="461665"/>
          </a:xfrm>
          <a:prstGeom prst="rect">
            <a:avLst/>
          </a:prstGeom>
        </p:spPr>
        <p:txBody>
          <a:bodyPr wrap="square">
            <a:spAutoFit/>
          </a:bodyPr>
          <a:lstStyle/>
          <a:p>
            <a:endParaRPr lang="zh-CN" altLang="en-US" sz="2400" dirty="0"/>
          </a:p>
        </p:txBody>
      </p:sp>
      <p:pic>
        <p:nvPicPr>
          <p:cNvPr id="5" name="图片 4"/>
          <p:cNvPicPr>
            <a:picLocks noChangeAspect="1"/>
          </p:cNvPicPr>
          <p:nvPr/>
        </p:nvPicPr>
        <p:blipFill>
          <a:blip r:embed="rId4"/>
          <a:stretch>
            <a:fillRect/>
          </a:stretch>
        </p:blipFill>
        <p:spPr>
          <a:xfrm>
            <a:off x="4423355" y="2954607"/>
            <a:ext cx="3345289" cy="410824"/>
          </a:xfrm>
          <a:prstGeom prst="rect">
            <a:avLst/>
          </a:prstGeom>
        </p:spPr>
      </p:pic>
      <p:pic>
        <p:nvPicPr>
          <p:cNvPr id="6" name="图片 5"/>
          <p:cNvPicPr>
            <a:picLocks noChangeAspect="1"/>
          </p:cNvPicPr>
          <p:nvPr/>
        </p:nvPicPr>
        <p:blipFill>
          <a:blip r:embed="rId5"/>
          <a:stretch>
            <a:fillRect/>
          </a:stretch>
        </p:blipFill>
        <p:spPr>
          <a:xfrm>
            <a:off x="1136559" y="2958592"/>
            <a:ext cx="1374822" cy="402855"/>
          </a:xfrm>
          <a:prstGeom prst="rect">
            <a:avLst/>
          </a:prstGeom>
        </p:spPr>
      </p:pic>
      <p:pic>
        <p:nvPicPr>
          <p:cNvPr id="7" name="图片 6"/>
          <p:cNvPicPr>
            <a:picLocks noChangeAspect="1"/>
          </p:cNvPicPr>
          <p:nvPr/>
        </p:nvPicPr>
        <p:blipFill rotWithShape="1">
          <a:blip r:embed="rId6"/>
          <a:srcRect b="9355"/>
          <a:stretch/>
        </p:blipFill>
        <p:spPr>
          <a:xfrm>
            <a:off x="1136559" y="3885879"/>
            <a:ext cx="6352052" cy="2216987"/>
          </a:xfrm>
          <a:prstGeom prst="rect">
            <a:avLst/>
          </a:prstGeom>
        </p:spPr>
      </p:pic>
      <p:sp>
        <p:nvSpPr>
          <p:cNvPr id="8" name="灯片编号占位符 7"/>
          <p:cNvSpPr>
            <a:spLocks noGrp="1"/>
          </p:cNvSpPr>
          <p:nvPr>
            <p:ph type="sldNum" sz="quarter" idx="12"/>
          </p:nvPr>
        </p:nvSpPr>
        <p:spPr/>
        <p:txBody>
          <a:bodyPr/>
          <a:lstStyle/>
          <a:p>
            <a:fld id="{2EE6A520-1F40-4B4E-87EF-7B71BCFCF306}" type="slidenum">
              <a:rPr lang="zh-CN" altLang="en-US" smtClean="0"/>
              <a:t>20</a:t>
            </a:fld>
            <a:endParaRPr lang="zh-CN" altLang="en-US"/>
          </a:p>
        </p:txBody>
      </p:sp>
    </p:spTree>
    <p:extLst>
      <p:ext uri="{BB962C8B-B14F-4D97-AF65-F5344CB8AC3E}">
        <p14:creationId xmlns:p14="http://schemas.microsoft.com/office/powerpoint/2010/main" val="37439584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FM</a:t>
            </a:r>
            <a:r>
              <a:rPr lang="zh-CN" altLang="en-US" dirty="0" smtClean="0"/>
              <a:t>与</a:t>
            </a:r>
            <a:r>
              <a:rPr lang="en-US" altLang="zh-CN" dirty="0" smtClean="0"/>
              <a:t>MF</a:t>
            </a:r>
            <a:r>
              <a:rPr lang="zh-CN" altLang="en-US" dirty="0" smtClean="0"/>
              <a:t>的不同点</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smtClean="0">
                    <a:latin typeface="宋体" panose="02010600030101010101" pitchFamily="2" charset="-122"/>
                    <a:ea typeface="宋体" panose="02010600030101010101" pitchFamily="2" charset="-122"/>
                  </a:rPr>
                  <a:t>输入数据</a:t>
                </a:r>
                <a:r>
                  <a:rPr lang="zh-CN" altLang="en-US" sz="2400" dirty="0">
                    <a:latin typeface="宋体" panose="02010600030101010101" pitchFamily="2" charset="-122"/>
                    <a:ea typeface="宋体" panose="02010600030101010101" pitchFamily="2" charset="-122"/>
                  </a:rPr>
                  <a:t>的形式</a:t>
                </a:r>
                <a:r>
                  <a:rPr lang="zh-CN" altLang="en-US" sz="2400" dirty="0" smtClean="0">
                    <a:latin typeface="宋体" panose="02010600030101010101" pitchFamily="2" charset="-122"/>
                    <a:ea typeface="宋体" panose="02010600030101010101" pitchFamily="2" charset="-122"/>
                  </a:rPr>
                  <a:t>不同</a:t>
                </a:r>
                <a:endParaRPr lang="en-US" altLang="zh-CN" sz="2400" dirty="0" smtClean="0">
                  <a:latin typeface="宋体" panose="02010600030101010101" pitchFamily="2" charset="-122"/>
                  <a:ea typeface="宋体" panose="02010600030101010101" pitchFamily="2" charset="-122"/>
                </a:endParaRPr>
              </a:p>
              <a:p>
                <a:pPr lvl="1"/>
                <a:r>
                  <a:rPr lang="en-US" altLang="zh-CN" sz="2000" dirty="0" smtClean="0">
                    <a:latin typeface="宋体" panose="02010600030101010101" pitchFamily="2" charset="-122"/>
                    <a:ea typeface="宋体" panose="02010600030101010101" pitchFamily="2" charset="-122"/>
                  </a:rPr>
                  <a:t>FM</a:t>
                </a:r>
                <a:r>
                  <a:rPr lang="zh-CN" altLang="en-US" sz="2000" dirty="0" smtClean="0">
                    <a:latin typeface="宋体" panose="02010600030101010101" pitchFamily="2" charset="-122"/>
                    <a:ea typeface="宋体" panose="02010600030101010101" pitchFamily="2" charset="-122"/>
                  </a:rPr>
                  <a:t>：实值特征向量</a:t>
                </a:r>
                <a:endParaRPr lang="en-US" altLang="zh-CN" sz="2000" dirty="0" smtClean="0">
                  <a:latin typeface="宋体" panose="02010600030101010101" pitchFamily="2" charset="-122"/>
                  <a:ea typeface="宋体" panose="02010600030101010101" pitchFamily="2" charset="-122"/>
                </a:endParaRPr>
              </a:p>
              <a:p>
                <a:pPr lvl="1"/>
                <a:r>
                  <a:rPr lang="en-US" altLang="zh-CN" sz="2000" dirty="0" smtClean="0">
                    <a:latin typeface="宋体" panose="02010600030101010101" pitchFamily="2" charset="-122"/>
                    <a:ea typeface="宋体" panose="02010600030101010101" pitchFamily="2" charset="-122"/>
                  </a:rPr>
                  <a:t>MF</a:t>
                </a:r>
                <a:r>
                  <a:rPr lang="zh-CN" altLang="en-US" sz="2000" dirty="0" smtClean="0">
                    <a:latin typeface="宋体" panose="02010600030101010101" pitchFamily="2" charset="-122"/>
                    <a:ea typeface="宋体" panose="02010600030101010101" pitchFamily="2" charset="-122"/>
                  </a:rPr>
                  <a:t>：二元组</a:t>
                </a:r>
                <a14:m>
                  <m:oMath xmlns:m="http://schemas.openxmlformats.org/officeDocument/2006/math">
                    <m:d>
                      <m:dPr>
                        <m:ctrlPr>
                          <a:rPr lang="en-US" altLang="zh-CN" sz="2000" i="1" smtClean="0">
                            <a:latin typeface="Cambria Math" panose="02040503050406030204" pitchFamily="18" charset="0"/>
                            <a:ea typeface="宋体" panose="02010600030101010101" pitchFamily="2" charset="-122"/>
                          </a:rPr>
                        </m:ctrlPr>
                      </m:dPr>
                      <m:e>
                        <m:r>
                          <a:rPr lang="en-US" altLang="zh-CN" sz="2000" b="0" i="1" smtClean="0">
                            <a:latin typeface="Cambria Math" panose="02040503050406030204" pitchFamily="18" charset="0"/>
                            <a:ea typeface="宋体" panose="02010600030101010101" pitchFamily="2" charset="-122"/>
                          </a:rPr>
                          <m:t>𝑢</m:t>
                        </m:r>
                        <m:r>
                          <a:rPr lang="en-US" altLang="zh-CN" sz="2000" b="0" i="1" smtClean="0">
                            <a:latin typeface="Cambria Math" panose="02040503050406030204" pitchFamily="18" charset="0"/>
                            <a:ea typeface="宋体" panose="02010600030101010101" pitchFamily="2" charset="-122"/>
                          </a:rPr>
                          <m:t>, </m:t>
                        </m:r>
                        <m:r>
                          <a:rPr lang="en-US" altLang="zh-CN" sz="2000" b="0" i="1" smtClean="0">
                            <a:latin typeface="Cambria Math" panose="02040503050406030204" pitchFamily="18" charset="0"/>
                            <a:ea typeface="宋体" panose="02010600030101010101" pitchFamily="2" charset="-122"/>
                          </a:rPr>
                          <m:t>𝑖</m:t>
                        </m:r>
                      </m:e>
                    </m:d>
                  </m:oMath>
                </a14:m>
                <a:endParaRPr lang="en-US" altLang="zh-CN" sz="2400" dirty="0">
                  <a:latin typeface="宋体" panose="02010600030101010101" pitchFamily="2" charset="-122"/>
                  <a:ea typeface="宋体" panose="02010600030101010101" pitchFamily="2" charset="-122"/>
                </a:endParaRPr>
              </a:p>
              <a:p>
                <a:r>
                  <a:rPr lang="zh-CN" altLang="en-US" sz="2400" dirty="0" smtClean="0">
                    <a:latin typeface="宋体" panose="02010600030101010101" pitchFamily="2" charset="-122"/>
                    <a:ea typeface="宋体" panose="02010600030101010101" pitchFamily="2" charset="-122"/>
                  </a:rPr>
                  <a:t>参数矩阵不同</a:t>
                </a:r>
                <a:endParaRPr lang="en-US" altLang="zh-CN" sz="2400" dirty="0" smtClean="0">
                  <a:latin typeface="宋体" panose="02010600030101010101" pitchFamily="2" charset="-122"/>
                  <a:ea typeface="宋体" panose="02010600030101010101" pitchFamily="2" charset="-122"/>
                </a:endParaRPr>
              </a:p>
              <a:p>
                <a:pPr lvl="1"/>
                <a:r>
                  <a:rPr lang="en-US" altLang="zh-CN" sz="2000" dirty="0" smtClean="0">
                    <a:latin typeface="宋体" panose="02010600030101010101" pitchFamily="2" charset="-122"/>
                    <a:ea typeface="宋体" panose="02010600030101010101" pitchFamily="2" charset="-122"/>
                  </a:rPr>
                  <a:t>FM</a:t>
                </a:r>
                <a:r>
                  <a:rPr lang="zh-CN" altLang="en-US" sz="2000" dirty="0" smtClean="0">
                    <a:latin typeface="宋体" panose="02010600030101010101" pitchFamily="2" charset="-122"/>
                    <a:ea typeface="宋体" panose="02010600030101010101" pitchFamily="2" charset="-122"/>
                  </a:rPr>
                  <a:t>：参数矩阵</a:t>
                </a:r>
                <a14:m>
                  <m:oMath xmlns:m="http://schemas.openxmlformats.org/officeDocument/2006/math">
                    <m:r>
                      <a:rPr lang="en-US" altLang="zh-CN" sz="2000" b="0" i="1" smtClean="0">
                        <a:latin typeface="Cambria Math" panose="02040503050406030204" pitchFamily="18" charset="0"/>
                        <a:ea typeface="宋体" panose="02010600030101010101" pitchFamily="2" charset="-122"/>
                      </a:rPr>
                      <m:t>𝑉</m:t>
                    </m:r>
                  </m:oMath>
                </a14:m>
                <a:endParaRPr lang="en-US" altLang="zh-CN" sz="2000" b="0" dirty="0" smtClean="0">
                  <a:latin typeface="宋体" panose="02010600030101010101" pitchFamily="2" charset="-122"/>
                  <a:ea typeface="宋体" panose="02010600030101010101" pitchFamily="2" charset="-122"/>
                </a:endParaRPr>
              </a:p>
              <a:p>
                <a:pPr lvl="1"/>
                <a:r>
                  <a:rPr lang="en-US" altLang="zh-CN" sz="2000" dirty="0" smtClean="0">
                    <a:latin typeface="宋体" panose="02010600030101010101" pitchFamily="2" charset="-122"/>
                    <a:ea typeface="宋体" panose="02010600030101010101" pitchFamily="2" charset="-122"/>
                  </a:rPr>
                  <a:t>MF</a:t>
                </a:r>
                <a:r>
                  <a:rPr lang="zh-CN" altLang="en-US" sz="2000" dirty="0" smtClean="0">
                    <a:latin typeface="宋体" panose="02010600030101010101" pitchFamily="2" charset="-122"/>
                    <a:ea typeface="宋体" panose="02010600030101010101" pitchFamily="2" charset="-122"/>
                  </a:rPr>
                  <a:t>：用户矩阵</a:t>
                </a:r>
                <a14:m>
                  <m:oMath xmlns:m="http://schemas.openxmlformats.org/officeDocument/2006/math">
                    <m:r>
                      <a:rPr lang="en-US" altLang="zh-CN" sz="2000" b="0" i="1" smtClean="0">
                        <a:latin typeface="Cambria Math" panose="02040503050406030204" pitchFamily="18" charset="0"/>
                        <a:ea typeface="宋体" panose="02010600030101010101" pitchFamily="2" charset="-122"/>
                      </a:rPr>
                      <m:t>𝑃</m:t>
                    </m:r>
                  </m:oMath>
                </a14:m>
                <a:r>
                  <a:rPr lang="zh-CN" altLang="en-US" sz="2000" dirty="0" smtClean="0">
                    <a:latin typeface="宋体" panose="02010600030101010101" pitchFamily="2" charset="-122"/>
                    <a:ea typeface="宋体" panose="02010600030101010101" pitchFamily="2" charset="-122"/>
                  </a:rPr>
                  <a:t>和商品（电影）矩阵</a:t>
                </a:r>
                <a14:m>
                  <m:oMath xmlns:m="http://schemas.openxmlformats.org/officeDocument/2006/math">
                    <m:r>
                      <a:rPr lang="en-US" altLang="zh-CN" sz="2000" b="0" i="1" smtClean="0">
                        <a:latin typeface="Cambria Math" panose="02040503050406030204" pitchFamily="18" charset="0"/>
                        <a:ea typeface="宋体" panose="02010600030101010101" pitchFamily="2" charset="-122"/>
                      </a:rPr>
                      <m:t>𝑄</m:t>
                    </m:r>
                  </m:oMath>
                </a14:m>
                <a:endParaRPr lang="en-US" altLang="zh-CN" sz="20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12" t="-196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2EE6A520-1F40-4B4E-87EF-7B71BCFCF306}" type="slidenum">
              <a:rPr lang="zh-CN" altLang="en-US" smtClean="0"/>
              <a:t>21</a:t>
            </a:fld>
            <a:endParaRPr lang="zh-CN" altLang="en-US"/>
          </a:p>
        </p:txBody>
      </p:sp>
    </p:spTree>
    <p:extLst>
      <p:ext uri="{BB962C8B-B14F-4D97-AF65-F5344CB8AC3E}">
        <p14:creationId xmlns:p14="http://schemas.microsoft.com/office/powerpoint/2010/main" val="4122259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FM VS SVD++</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lang="en-US" altLang="zh-CN" dirty="0" smtClean="0"/>
              </a:p>
              <a:p>
                <a:endParaRPr lang="en-US" altLang="zh-CN" dirty="0"/>
              </a:p>
              <a:p>
                <a:endParaRPr lang="en-US" altLang="zh-CN" dirty="0" smtClean="0"/>
              </a:p>
              <a:p>
                <a:endParaRPr lang="en-US" altLang="zh-CN" dirty="0"/>
              </a:p>
              <a:p>
                <a:endParaRPr lang="en-US" altLang="zh-CN" sz="2400" dirty="0" smtClean="0"/>
              </a:p>
              <a:p>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𝑁</m:t>
                        </m:r>
                      </m:e>
                      <m:sub>
                        <m:r>
                          <m:rPr>
                            <m:sty m:val="p"/>
                          </m:rPr>
                          <a:rPr lang="en-US" altLang="zh-CN" sz="2400" i="1">
                            <a:latin typeface="Cambria Math" panose="02040503050406030204" pitchFamily="18" charset="0"/>
                          </a:rPr>
                          <m:t>u</m:t>
                        </m:r>
                      </m:sub>
                    </m:sSub>
                  </m:oMath>
                </a14:m>
                <a:r>
                  <a:rPr lang="zh-CN" altLang="en-US" sz="2400" dirty="0" smtClean="0"/>
                  <a:t>：</a:t>
                </a:r>
                <a:r>
                  <a:rPr lang="en-US" altLang="zh-CN" sz="2400" dirty="0"/>
                  <a:t>the set of all movies the user has ever </a:t>
                </a:r>
                <a:r>
                  <a:rPr lang="en-US" altLang="zh-CN" sz="2400" dirty="0" smtClean="0"/>
                  <a:t>rated</a:t>
                </a:r>
                <a:endParaRPr lang="en-US" altLang="zh-CN" sz="2400" dirty="0"/>
              </a:p>
              <a:p>
                <a:r>
                  <a:rPr lang="en-US" altLang="zh-CN" sz="2400" dirty="0" smtClean="0"/>
                  <a:t>FM </a:t>
                </a:r>
                <a:r>
                  <a:rPr lang="en-US" altLang="zh-CN" sz="2400" dirty="0"/>
                  <a:t>contains also some additional interactions </a:t>
                </a:r>
                <a:r>
                  <a:rPr lang="en-US" altLang="zh-CN" sz="2400" dirty="0" smtClean="0"/>
                  <a:t>between users </a:t>
                </a:r>
                <a:r>
                  <a:rPr lang="en-US" altLang="zh-CN" sz="2400" dirty="0"/>
                  <a:t>and movies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𝑁</m:t>
                        </m:r>
                      </m:e>
                      <m:sub>
                        <m:r>
                          <m:rPr>
                            <m:sty m:val="p"/>
                          </m:rPr>
                          <a:rPr lang="en-US" altLang="zh-CN" sz="2400" i="1">
                            <a:latin typeface="Cambria Math" panose="02040503050406030204" pitchFamily="18" charset="0"/>
                          </a:rPr>
                          <m:t>u</m:t>
                        </m:r>
                      </m:sub>
                    </m:sSub>
                  </m:oMath>
                </a14:m>
                <a:r>
                  <a:rPr lang="en-US" altLang="zh-CN" sz="2400" dirty="0" smtClean="0"/>
                  <a:t> as </a:t>
                </a:r>
                <a:r>
                  <a:rPr lang="en-US" altLang="zh-CN" sz="2400" dirty="0"/>
                  <a:t>well as basic effects for the </a:t>
                </a:r>
                <a:r>
                  <a:rPr lang="en-US" altLang="zh-CN" sz="2400" dirty="0" smtClean="0"/>
                  <a:t>movies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𝑁</m:t>
                        </m:r>
                      </m:e>
                      <m:sub>
                        <m:r>
                          <m:rPr>
                            <m:sty m:val="p"/>
                          </m:rPr>
                          <a:rPr lang="en-US" altLang="zh-CN" sz="2400" i="1">
                            <a:latin typeface="Cambria Math" panose="02040503050406030204" pitchFamily="18" charset="0"/>
                          </a:rPr>
                          <m:t>u</m:t>
                        </m:r>
                      </m:sub>
                    </m:sSub>
                  </m:oMath>
                </a14:m>
                <a:r>
                  <a:rPr lang="en-US" altLang="zh-CN" sz="2400" dirty="0" smtClean="0"/>
                  <a:t> and interactions </a:t>
                </a:r>
                <a:r>
                  <a:rPr lang="en-US" altLang="zh-CN" sz="2400" dirty="0"/>
                  <a:t>between pairs of movies in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𝑁</m:t>
                        </m:r>
                      </m:e>
                      <m:sub>
                        <m:r>
                          <m:rPr>
                            <m:sty m:val="p"/>
                          </m:rPr>
                          <a:rPr lang="en-US" altLang="zh-CN" sz="2400" i="1">
                            <a:latin typeface="Cambria Math" panose="02040503050406030204" pitchFamily="18" charset="0"/>
                          </a:rPr>
                          <m:t>u</m:t>
                        </m:r>
                      </m:sub>
                    </m:sSub>
                  </m:oMath>
                </a14:m>
                <a:r>
                  <a:rPr lang="en-US" altLang="zh-CN" sz="2400" dirty="0" smtClean="0"/>
                  <a:t>.</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812"/>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838200" y="2134718"/>
            <a:ext cx="7615401" cy="1511658"/>
          </a:xfrm>
          <a:prstGeom prst="rect">
            <a:avLst/>
          </a:prstGeom>
        </p:spPr>
      </p:pic>
      <p:sp>
        <p:nvSpPr>
          <p:cNvPr id="5" name="文本框 4"/>
          <p:cNvSpPr txBox="1"/>
          <p:nvPr/>
        </p:nvSpPr>
        <p:spPr>
          <a:xfrm>
            <a:off x="4645900" y="1538116"/>
            <a:ext cx="1148071" cy="461665"/>
          </a:xfrm>
          <a:prstGeom prst="rect">
            <a:avLst/>
          </a:prstGeom>
          <a:noFill/>
        </p:spPr>
        <p:txBody>
          <a:bodyPr wrap="none" rtlCol="0">
            <a:spAutoFit/>
          </a:bodyPr>
          <a:lstStyle/>
          <a:p>
            <a:r>
              <a:rPr lang="en-US" altLang="zh-CN" sz="2400" dirty="0" smtClean="0">
                <a:latin typeface="Times New Roman" panose="02020603050405020304" pitchFamily="18" charset="0"/>
                <a:cs typeface="Times New Roman" panose="02020603050405020304" pitchFamily="18" charset="0"/>
              </a:rPr>
              <a:t>SVD++</a:t>
            </a:r>
            <a:endParaRPr lang="zh-CN" altLang="en-US" sz="2400" dirty="0">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2"/>
          </p:nvPr>
        </p:nvSpPr>
        <p:spPr/>
        <p:txBody>
          <a:bodyPr/>
          <a:lstStyle/>
          <a:p>
            <a:fld id="{2EE6A520-1F40-4B4E-87EF-7B71BCFCF306}" type="slidenum">
              <a:rPr lang="zh-CN" altLang="en-US" smtClean="0"/>
              <a:t>22</a:t>
            </a:fld>
            <a:endParaRPr lang="zh-CN" altLang="en-US"/>
          </a:p>
        </p:txBody>
      </p:sp>
    </p:spTree>
    <p:extLst>
      <p:ext uri="{BB962C8B-B14F-4D97-AF65-F5344CB8AC3E}">
        <p14:creationId xmlns:p14="http://schemas.microsoft.com/office/powerpoint/2010/main" val="5009607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740120" y="2358773"/>
            <a:ext cx="6202649" cy="4346466"/>
          </a:xfrm>
          <a:prstGeom prst="rect">
            <a:avLst/>
          </a:prstGeom>
        </p:spPr>
      </p:pic>
      <p:sp>
        <p:nvSpPr>
          <p:cNvPr id="2" name="标题 1"/>
          <p:cNvSpPr>
            <a:spLocks noGrp="1"/>
          </p:cNvSpPr>
          <p:nvPr>
            <p:ph type="title"/>
          </p:nvPr>
        </p:nvSpPr>
        <p:spPr/>
        <p:txBody>
          <a:bodyPr/>
          <a:lstStyle/>
          <a:p>
            <a:r>
              <a:rPr lang="en-US" altLang="zh-CN" dirty="0"/>
              <a:t>FM VS </a:t>
            </a:r>
            <a:r>
              <a:rPr lang="en-US" altLang="zh-CN" dirty="0" smtClean="0"/>
              <a:t>PITF</a:t>
            </a:r>
            <a:endParaRPr lang="zh-CN" altLang="en-US" dirty="0"/>
          </a:p>
        </p:txBody>
      </p:sp>
      <p:pic>
        <p:nvPicPr>
          <p:cNvPr id="4" name="内容占位符 3"/>
          <p:cNvPicPr>
            <a:picLocks noGrp="1" noChangeAspect="1"/>
          </p:cNvPicPr>
          <p:nvPr>
            <p:ph idx="1"/>
          </p:nvPr>
        </p:nvPicPr>
        <p:blipFill>
          <a:blip r:embed="rId3"/>
          <a:stretch>
            <a:fillRect/>
          </a:stretch>
        </p:blipFill>
        <p:spPr>
          <a:xfrm>
            <a:off x="838200" y="2422216"/>
            <a:ext cx="8328075" cy="415161"/>
          </a:xfrm>
          <a:prstGeom prst="rect">
            <a:avLst/>
          </a:prstGeom>
        </p:spPr>
      </p:pic>
      <p:pic>
        <p:nvPicPr>
          <p:cNvPr id="5" name="图片 4"/>
          <p:cNvPicPr>
            <a:picLocks noChangeAspect="1"/>
          </p:cNvPicPr>
          <p:nvPr/>
        </p:nvPicPr>
        <p:blipFill>
          <a:blip r:embed="rId4"/>
          <a:stretch>
            <a:fillRect/>
          </a:stretch>
        </p:blipFill>
        <p:spPr>
          <a:xfrm>
            <a:off x="838201" y="3055058"/>
            <a:ext cx="4326228" cy="395135"/>
          </a:xfrm>
          <a:prstGeom prst="rect">
            <a:avLst/>
          </a:prstGeom>
        </p:spPr>
      </p:pic>
      <p:sp>
        <p:nvSpPr>
          <p:cNvPr id="7" name="文本框 6"/>
          <p:cNvSpPr txBox="1"/>
          <p:nvPr/>
        </p:nvSpPr>
        <p:spPr>
          <a:xfrm>
            <a:off x="838200" y="1527776"/>
            <a:ext cx="11353800" cy="830997"/>
          </a:xfrm>
          <a:prstGeom prst="rect">
            <a:avLst/>
          </a:prstGeom>
          <a:noFill/>
        </p:spPr>
        <p:txBody>
          <a:bodyPr wrap="square" rtlCol="0">
            <a:spAutoFit/>
          </a:bodyPr>
          <a:lstStyle/>
          <a:p>
            <a:r>
              <a:rPr lang="en-US" altLang="zh-CN" sz="2400" dirty="0"/>
              <a:t>The problem of tag prediction is defined as ranking </a:t>
            </a:r>
            <a:r>
              <a:rPr lang="en-US" altLang="zh-CN" sz="2400" dirty="0" smtClean="0"/>
              <a:t>tags for </a:t>
            </a:r>
            <a:r>
              <a:rPr lang="en-US" altLang="zh-CN" sz="2400" dirty="0"/>
              <a:t>a given user and item combination.</a:t>
            </a:r>
            <a:endParaRPr lang="zh-CN" altLang="en-US" sz="2400" dirty="0"/>
          </a:p>
        </p:txBody>
      </p:sp>
      <mc:AlternateContent xmlns:mc="http://schemas.openxmlformats.org/markup-compatibility/2006" xmlns:a14="http://schemas.microsoft.com/office/drawing/2010/main">
        <mc:Choice Requires="a14">
          <p:sp>
            <p:nvSpPr>
              <p:cNvPr id="8" name="文本框 7"/>
              <p:cNvSpPr txBox="1"/>
              <p:nvPr/>
            </p:nvSpPr>
            <p:spPr>
              <a:xfrm>
                <a:off x="838200" y="3505462"/>
                <a:ext cx="6497035" cy="2308324"/>
              </a:xfrm>
              <a:prstGeom prst="rect">
                <a:avLst/>
              </a:prstGeom>
              <a:noFill/>
            </p:spPr>
            <p:txBody>
              <a:bodyPr wrap="none" rtlCol="0">
                <a:spAutoFit/>
              </a:bodyPr>
              <a:lstStyle/>
              <a:p>
                <a:r>
                  <a:rPr lang="en-US" altLang="zh-CN" sz="2400" dirty="0" smtClean="0"/>
                  <a:t>Difference:</a:t>
                </a:r>
              </a:p>
              <a:p>
                <a:pPr marL="342900" indent="-342900">
                  <a:buFont typeface="Arial" panose="020B0604020202020204" pitchFamily="34" charset="0"/>
                  <a:buChar char="•"/>
                </a:pPr>
                <a:r>
                  <a:rPr lang="en-US" altLang="zh-CN" sz="2400" dirty="0" smtClean="0"/>
                  <a:t>the </a:t>
                </a:r>
                <a:r>
                  <a:rPr lang="en-US" altLang="zh-CN" sz="2400" dirty="0"/>
                  <a:t>FM model has a bias term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𝑡</m:t>
                        </m:r>
                      </m:sub>
                    </m:sSub>
                  </m:oMath>
                </a14:m>
                <a:r>
                  <a:rPr lang="en-US" altLang="zh-CN" sz="2400" dirty="0" smtClean="0"/>
                  <a:t> for tag t</a:t>
                </a:r>
              </a:p>
              <a:p>
                <a:pPr marL="342900" indent="-342900">
                  <a:buFont typeface="Arial" panose="020B0604020202020204" pitchFamily="34" charset="0"/>
                  <a:buChar char="•"/>
                </a:pPr>
                <a:r>
                  <a:rPr lang="en-US" altLang="zh-CN" sz="2400" dirty="0" smtClean="0"/>
                  <a:t>the </a:t>
                </a:r>
                <a:r>
                  <a:rPr lang="en-US" altLang="zh-CN" sz="2400" dirty="0"/>
                  <a:t>factorization parameters for the tags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𝑡</m:t>
                        </m:r>
                      </m:sub>
                    </m:sSub>
                  </m:oMath>
                </a14:m>
                <a:r>
                  <a:rPr lang="en-US" altLang="zh-CN" sz="2400" dirty="0" smtClean="0"/>
                  <a:t>) </a:t>
                </a:r>
              </a:p>
              <a:p>
                <a:r>
                  <a:rPr lang="en-US" altLang="zh-CN" sz="2400" dirty="0" smtClean="0"/>
                  <a:t>between the </a:t>
                </a:r>
                <a14:m>
                  <m:oMath xmlns:m="http://schemas.openxmlformats.org/officeDocument/2006/math">
                    <m:d>
                      <m:dPr>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𝑡</m:t>
                        </m:r>
                      </m:e>
                    </m:d>
                  </m:oMath>
                </a14:m>
                <a:r>
                  <a:rPr lang="en-US" altLang="zh-CN" sz="2400" dirty="0" smtClean="0"/>
                  <a:t>- and </a:t>
                </a:r>
                <a14:m>
                  <m:oMath xmlns:m="http://schemas.openxmlformats.org/officeDocument/2006/math">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i="1">
                            <a:latin typeface="Cambria Math" panose="02040503050406030204" pitchFamily="18" charset="0"/>
                          </a:rPr>
                          <m:t>, </m:t>
                        </m:r>
                        <m:r>
                          <a:rPr lang="en-US" altLang="zh-CN" sz="2400" i="1">
                            <a:latin typeface="Cambria Math" panose="02040503050406030204" pitchFamily="18" charset="0"/>
                          </a:rPr>
                          <m:t>𝑡</m:t>
                        </m:r>
                      </m:e>
                    </m:d>
                  </m:oMath>
                </a14:m>
                <a:r>
                  <a:rPr lang="en-US" altLang="zh-CN" sz="2400" dirty="0" smtClean="0"/>
                  <a:t>-interaction </a:t>
                </a:r>
                <a:r>
                  <a:rPr lang="en-US" altLang="zh-CN" sz="2400" dirty="0"/>
                  <a:t>are </a:t>
                </a:r>
                <a:endParaRPr lang="en-US" altLang="zh-CN" sz="2400" dirty="0" smtClean="0"/>
              </a:p>
              <a:p>
                <a:r>
                  <a:rPr lang="en-US" altLang="zh-CN" sz="2400" dirty="0" smtClean="0"/>
                  <a:t>shared </a:t>
                </a:r>
                <a:r>
                  <a:rPr lang="en-US" altLang="zh-CN" sz="2400" dirty="0"/>
                  <a:t>for the FM model </a:t>
                </a:r>
                <a:r>
                  <a:rPr lang="en-US" altLang="zh-CN" sz="2400" dirty="0" smtClean="0"/>
                  <a:t>but individual </a:t>
                </a:r>
                <a:r>
                  <a:rPr lang="en-US" altLang="zh-CN" sz="2400" dirty="0"/>
                  <a:t>for </a:t>
                </a:r>
                <a:endParaRPr lang="en-US" altLang="zh-CN" sz="2400" dirty="0" smtClean="0"/>
              </a:p>
              <a:p>
                <a:r>
                  <a:rPr lang="en-US" altLang="zh-CN" sz="2400" dirty="0" smtClean="0"/>
                  <a:t>the </a:t>
                </a:r>
                <a:r>
                  <a:rPr lang="en-US" altLang="zh-CN" sz="2400" dirty="0"/>
                  <a:t>original PITF model.</a:t>
                </a:r>
                <a:endParaRPr lang="zh-CN" altLang="en-US" sz="2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838200" y="3505462"/>
                <a:ext cx="6497035" cy="2308324"/>
              </a:xfrm>
              <a:prstGeom prst="rect">
                <a:avLst/>
              </a:prstGeom>
              <a:blipFill>
                <a:blip r:embed="rId5"/>
                <a:stretch>
                  <a:fillRect l="-1502" t="-1847" r="-469" b="-5277"/>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2EE6A520-1F40-4B4E-87EF-7B71BCFCF306}" type="slidenum">
              <a:rPr lang="zh-CN" altLang="en-US" smtClean="0"/>
              <a:t>23</a:t>
            </a:fld>
            <a:endParaRPr lang="zh-CN" altLang="en-US"/>
          </a:p>
        </p:txBody>
      </p:sp>
    </p:spTree>
    <p:extLst>
      <p:ext uri="{BB962C8B-B14F-4D97-AF65-F5344CB8AC3E}">
        <p14:creationId xmlns:p14="http://schemas.microsoft.com/office/powerpoint/2010/main" val="25226341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smtClean="0"/>
              <a:t>FM VS Factorized </a:t>
            </a:r>
            <a:r>
              <a:rPr lang="en-US" altLang="zh-CN" sz="3600" dirty="0"/>
              <a:t>Personalized Markov Chains (FPMC)</a:t>
            </a:r>
            <a:endParaRPr lang="zh-CN" altLang="en-US" sz="3600" dirty="0"/>
          </a:p>
        </p:txBody>
      </p:sp>
      <p:pic>
        <p:nvPicPr>
          <p:cNvPr id="5" name="内容占位符 4"/>
          <p:cNvPicPr>
            <a:picLocks noGrp="1" noChangeAspect="1"/>
          </p:cNvPicPr>
          <p:nvPr>
            <p:ph idx="1"/>
          </p:nvPr>
        </p:nvPicPr>
        <p:blipFill>
          <a:blip r:embed="rId2"/>
          <a:stretch>
            <a:fillRect/>
          </a:stretch>
        </p:blipFill>
        <p:spPr>
          <a:xfrm>
            <a:off x="929641" y="4255855"/>
            <a:ext cx="6367279" cy="984594"/>
          </a:xfrm>
          <a:prstGeom prst="rect">
            <a:avLst/>
          </a:prstGeom>
        </p:spPr>
      </p:pic>
      <p:pic>
        <p:nvPicPr>
          <p:cNvPr id="4" name="图片 3"/>
          <p:cNvPicPr>
            <a:picLocks noChangeAspect="1"/>
          </p:cNvPicPr>
          <p:nvPr/>
        </p:nvPicPr>
        <p:blipFill>
          <a:blip r:embed="rId3"/>
          <a:stretch>
            <a:fillRect/>
          </a:stretch>
        </p:blipFill>
        <p:spPr>
          <a:xfrm>
            <a:off x="903515" y="2652460"/>
            <a:ext cx="7312352" cy="1212858"/>
          </a:xfrm>
          <a:prstGeom prst="rect">
            <a:avLst/>
          </a:prstGeom>
        </p:spPr>
      </p:pic>
      <p:sp>
        <p:nvSpPr>
          <p:cNvPr id="6" name="文本框 5"/>
          <p:cNvSpPr txBox="1"/>
          <p:nvPr/>
        </p:nvSpPr>
        <p:spPr>
          <a:xfrm>
            <a:off x="838200" y="1459855"/>
            <a:ext cx="10073592" cy="830997"/>
          </a:xfrm>
          <a:prstGeom prst="rect">
            <a:avLst/>
          </a:prstGeom>
          <a:noFill/>
        </p:spPr>
        <p:txBody>
          <a:bodyPr wrap="none" rtlCol="0">
            <a:spAutoFit/>
          </a:bodyPr>
          <a:lstStyle/>
          <a:p>
            <a:r>
              <a:rPr lang="en-US" altLang="zh-CN" sz="2400" dirty="0"/>
              <a:t>The FPMC </a:t>
            </a:r>
            <a:r>
              <a:rPr lang="en-US" altLang="zh-CN" sz="2400" dirty="0" smtClean="0"/>
              <a:t>model tries </a:t>
            </a:r>
            <a:r>
              <a:rPr lang="en-US" altLang="zh-CN" sz="2400" dirty="0"/>
              <a:t>to rank products in an </a:t>
            </a:r>
            <a:r>
              <a:rPr lang="en-US" altLang="zh-CN" sz="2400" dirty="0" smtClean="0"/>
              <a:t>online shop </a:t>
            </a:r>
            <a:r>
              <a:rPr lang="en-US" altLang="zh-CN" sz="2400" dirty="0"/>
              <a:t>based on the </a:t>
            </a:r>
            <a:r>
              <a:rPr lang="en-US" altLang="zh-CN" sz="2400" dirty="0" smtClean="0"/>
              <a:t>last</a:t>
            </a:r>
          </a:p>
          <a:p>
            <a:r>
              <a:rPr lang="en-US" altLang="zh-CN" sz="2400" dirty="0" smtClean="0"/>
              <a:t> </a:t>
            </a:r>
            <a:r>
              <a:rPr lang="en-US" altLang="zh-CN" sz="2400" dirty="0"/>
              <a:t>purchases (at time t−1) of the user u.</a:t>
            </a:r>
            <a:endParaRPr lang="zh-CN" altLang="en-US" sz="2400" dirty="0"/>
          </a:p>
        </p:txBody>
      </p:sp>
      <mc:AlternateContent xmlns:mc="http://schemas.openxmlformats.org/markup-compatibility/2006" xmlns:a14="http://schemas.microsoft.com/office/drawing/2010/main">
        <mc:Choice Requires="a14">
          <p:sp>
            <p:nvSpPr>
              <p:cNvPr id="9" name="文本框 8"/>
              <p:cNvSpPr txBox="1"/>
              <p:nvPr/>
            </p:nvSpPr>
            <p:spPr>
              <a:xfrm>
                <a:off x="929641" y="5240449"/>
                <a:ext cx="1704313" cy="1200329"/>
              </a:xfrm>
              <a:prstGeom prst="rect">
                <a:avLst/>
              </a:prstGeom>
              <a:noFill/>
            </p:spPr>
            <p:txBody>
              <a:bodyPr wrap="none" rtlCol="0">
                <a:spAutoFit/>
              </a:bodyPr>
              <a:lstStyle/>
              <a:p>
                <a:r>
                  <a:rPr lang="en-US" altLang="zh-CN" sz="2400" dirty="0" smtClean="0"/>
                  <a:t>Difference:</a:t>
                </a:r>
              </a:p>
              <a:p>
                <a:pPr marL="285750" indent="-285750">
                  <a:buFont typeface="Arial" panose="020B0604020202020204" pitchFamily="34" charset="0"/>
                  <a:buChar char="•"/>
                </a:pP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𝜔</m:t>
                        </m:r>
                      </m:e>
                      <m:sub>
                        <m:r>
                          <a:rPr lang="en-US" altLang="zh-CN" sz="2400" b="0" i="1" smtClean="0">
                            <a:latin typeface="Cambria Math" panose="02040503050406030204" pitchFamily="18" charset="0"/>
                          </a:rPr>
                          <m:t>𝑖</m:t>
                        </m:r>
                      </m:sub>
                    </m:sSub>
                  </m:oMath>
                </a14:m>
                <a:endParaRPr lang="en-US" altLang="zh-CN" sz="2400" dirty="0" smtClean="0"/>
              </a:p>
              <a:p>
                <a:pPr marL="285750" indent="-285750">
                  <a:buFont typeface="Arial" panose="020B0604020202020204" pitchFamily="34" charset="0"/>
                  <a:buChar char="•"/>
                </a:pPr>
                <a:r>
                  <a:rPr lang="zh-CN" altLang="en-US" sz="2400" dirty="0" smtClean="0"/>
                  <a:t>辅助向量</a:t>
                </a:r>
                <a:endParaRPr lang="en-US" altLang="zh-CN" sz="2400" dirty="0" smtClean="0"/>
              </a:p>
            </p:txBody>
          </p:sp>
        </mc:Choice>
        <mc:Fallback xmlns="">
          <p:sp>
            <p:nvSpPr>
              <p:cNvPr id="9" name="文本框 8"/>
              <p:cNvSpPr txBox="1">
                <a:spLocks noRot="1" noChangeAspect="1" noMove="1" noResize="1" noEditPoints="1" noAdjustHandles="1" noChangeArrowheads="1" noChangeShapeType="1" noTextEdit="1"/>
              </p:cNvSpPr>
              <p:nvPr/>
            </p:nvSpPr>
            <p:spPr>
              <a:xfrm>
                <a:off x="929641" y="5240449"/>
                <a:ext cx="1704313" cy="1200329"/>
              </a:xfrm>
              <a:prstGeom prst="rect">
                <a:avLst/>
              </a:prstGeom>
              <a:blipFill>
                <a:blip r:embed="rId4"/>
                <a:stretch>
                  <a:fillRect l="-5735" t="-3553" r="-4659" b="-11168"/>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2EE6A520-1F40-4B4E-87EF-7B71BCFCF306}" type="slidenum">
              <a:rPr lang="zh-CN" altLang="en-US" smtClean="0"/>
              <a:t>24</a:t>
            </a:fld>
            <a:endParaRPr lang="zh-CN" altLang="en-US"/>
          </a:p>
        </p:txBody>
      </p:sp>
    </p:spTree>
    <p:extLst>
      <p:ext uri="{BB962C8B-B14F-4D97-AF65-F5344CB8AC3E}">
        <p14:creationId xmlns:p14="http://schemas.microsoft.com/office/powerpoint/2010/main" val="10739955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59827" y="2677885"/>
            <a:ext cx="1980029" cy="707886"/>
          </a:xfrm>
          <a:prstGeom prst="rect">
            <a:avLst/>
          </a:prstGeom>
          <a:noFill/>
        </p:spPr>
        <p:txBody>
          <a:bodyPr wrap="none" rtlCol="0">
            <a:spAutoFit/>
          </a:bodyPr>
          <a:lstStyle/>
          <a:p>
            <a:r>
              <a:rPr lang="en-US" altLang="zh-CN" sz="4000" i="1" dirty="0" smtClean="0">
                <a:latin typeface="宋体" panose="02010600030101010101" pitchFamily="2" charset="-122"/>
                <a:ea typeface="宋体" panose="02010600030101010101" pitchFamily="2" charset="-122"/>
              </a:rPr>
              <a:t>Thanks!</a:t>
            </a:r>
            <a:endParaRPr lang="zh-CN" altLang="en-US" sz="4000" i="1"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fld id="{2EE6A520-1F40-4B4E-87EF-7B71BCFCF306}" type="slidenum">
              <a:rPr lang="zh-CN" altLang="en-US" smtClean="0"/>
              <a:t>25</a:t>
            </a:fld>
            <a:endParaRPr lang="zh-CN" altLang="en-US"/>
          </a:p>
        </p:txBody>
      </p:sp>
    </p:spTree>
    <p:extLst>
      <p:ext uri="{BB962C8B-B14F-4D97-AF65-F5344CB8AC3E}">
        <p14:creationId xmlns:p14="http://schemas.microsoft.com/office/powerpoint/2010/main" val="3292349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2537" y="345170"/>
            <a:ext cx="9686925" cy="4324350"/>
          </a:xfrm>
        </p:spPr>
      </p:pic>
      <mc:AlternateContent xmlns:mc="http://schemas.openxmlformats.org/markup-compatibility/2006" xmlns:a14="http://schemas.microsoft.com/office/drawing/2010/main">
        <mc:Choice Requires="a14">
          <p:sp>
            <p:nvSpPr>
              <p:cNvPr id="6" name="文本框 5"/>
              <p:cNvSpPr txBox="1"/>
              <p:nvPr/>
            </p:nvSpPr>
            <p:spPr>
              <a:xfrm>
                <a:off x="1484357" y="4669520"/>
                <a:ext cx="7639720" cy="2308324"/>
              </a:xfrm>
              <a:prstGeom prst="rect">
                <a:avLst/>
              </a:prstGeom>
              <a:noFill/>
            </p:spPr>
            <p:txBody>
              <a:bodyPr wrap="none" rtlCol="0">
                <a:spAutoFit/>
              </a:bodyPr>
              <a:lstStyle/>
              <a:p>
                <a:pPr marL="285750" indent="-285750">
                  <a:buFont typeface="Wingdings" panose="05000000000000000000" pitchFamily="2" charset="2"/>
                  <a:buChar char="l"/>
                </a:pPr>
                <a:r>
                  <a:rPr lang="zh-CN" altLang="en-US" dirty="0" smtClean="0"/>
                  <a:t>第一部分：表征当前评分用户信息，维度为</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𝑈</m:t>
                        </m:r>
                      </m:e>
                    </m:d>
                  </m:oMath>
                </a14:m>
                <a:endParaRPr lang="en-US" altLang="zh-CN" dirty="0" smtClean="0"/>
              </a:p>
              <a:p>
                <a:pPr marL="285750" indent="-285750">
                  <a:buFont typeface="Wingdings" panose="05000000000000000000" pitchFamily="2" charset="2"/>
                  <a:buChar char="l"/>
                </a:pPr>
                <a:r>
                  <a:rPr lang="zh-CN" altLang="en-US" dirty="0"/>
                  <a:t>第二</a:t>
                </a:r>
                <a:r>
                  <a:rPr lang="zh-CN" altLang="en-US" dirty="0" smtClean="0"/>
                  <a:t>部分：当前被评分电影信息，维度为</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𝐼</m:t>
                        </m:r>
                      </m:e>
                    </m:d>
                  </m:oMath>
                </a14:m>
                <a:endParaRPr lang="en-US" altLang="zh-CN" dirty="0" smtClean="0"/>
              </a:p>
              <a:p>
                <a:pPr marL="285750" indent="-285750">
                  <a:buFont typeface="Wingdings" panose="05000000000000000000" pitchFamily="2" charset="2"/>
                  <a:buChar char="l"/>
                </a:pPr>
                <a:r>
                  <a:rPr lang="zh-CN" altLang="en-US" dirty="0" smtClean="0"/>
                  <a:t>第三部分：当前评分用户评分过的所有电影信息（归一化），维度为</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𝐼</m:t>
                        </m:r>
                      </m:e>
                    </m:d>
                  </m:oMath>
                </a14:m>
                <a:endParaRPr lang="en-US" altLang="zh-CN" dirty="0" smtClean="0"/>
              </a:p>
              <a:p>
                <a:pPr marL="285750" indent="-285750">
                  <a:buFont typeface="Wingdings" panose="05000000000000000000" pitchFamily="2" charset="2"/>
                  <a:buChar char="l"/>
                </a:pPr>
                <a:r>
                  <a:rPr lang="zh-CN" altLang="en-US" dirty="0" smtClean="0"/>
                  <a:t>第四部分：评分日期信息，维度为</a:t>
                </a:r>
                <a:r>
                  <a:rPr lang="en-US" altLang="zh-CN" dirty="0" smtClean="0"/>
                  <a:t>1</a:t>
                </a:r>
              </a:p>
              <a:p>
                <a:pPr marL="285750" indent="-285750">
                  <a:buFont typeface="Wingdings" panose="05000000000000000000" pitchFamily="2" charset="2"/>
                  <a:buChar char="l"/>
                </a:pPr>
                <a:r>
                  <a:rPr lang="zh-CN" altLang="en-US" dirty="0" smtClean="0"/>
                  <a:t>第五部分：当前评分用户最近评分过的一部电影的信息，维度为</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𝐼</m:t>
                        </m:r>
                      </m:e>
                    </m:d>
                  </m:oMath>
                </a14:m>
                <a:endParaRPr lang="en-US" altLang="zh-CN" dirty="0" smtClean="0"/>
              </a:p>
              <a:p>
                <a:pPr marL="285750" indent="-285750">
                  <a:buFont typeface="Wingdings" panose="05000000000000000000" pitchFamily="2" charset="2"/>
                  <a:buChar char="p"/>
                </a:pPr>
                <a:endParaRPr lang="en-US" altLang="zh-CN" dirty="0" smtClean="0"/>
              </a:p>
              <a:p>
                <a:pPr marL="285750" indent="-285750">
                  <a:buFont typeface="Wingdings" panose="05000000000000000000" pitchFamily="2" charset="2"/>
                  <a:buChar char="l"/>
                </a:pPr>
                <a:endParaRPr lang="en-US" altLang="zh-CN" dirty="0" smtClean="0"/>
              </a:p>
              <a:p>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1484357" y="4669520"/>
                <a:ext cx="7639720" cy="2308324"/>
              </a:xfrm>
              <a:prstGeom prst="rect">
                <a:avLst/>
              </a:prstGeom>
              <a:blipFill>
                <a:blip r:embed="rId3"/>
                <a:stretch>
                  <a:fillRect l="-478" t="-15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1484357" y="6233373"/>
                <a:ext cx="10399898"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smtClean="0"/>
                  <a:t>特征向量总的维度：</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𝑈</m:t>
                        </m:r>
                      </m:e>
                    </m:d>
                    <m:r>
                      <a:rPr lang="en-US" altLang="zh-CN" i="1">
                        <a:latin typeface="Cambria Math" panose="02040503050406030204" pitchFamily="18" charset="0"/>
                      </a:rPr>
                      <m:t>+</m:t>
                    </m:r>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𝐼</m:t>
                        </m:r>
                      </m:e>
                    </m:d>
                    <m:r>
                      <a:rPr lang="en-US" altLang="zh-CN" i="1">
                        <a:latin typeface="Cambria Math" panose="02040503050406030204" pitchFamily="18" charset="0"/>
                      </a:rPr>
                      <m:t>+</m:t>
                    </m:r>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𝐼</m:t>
                        </m:r>
                      </m:e>
                    </m:d>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𝐼</m:t>
                        </m:r>
                      </m:e>
                    </m:d>
                    <m:r>
                      <a:rPr lang="en-US" altLang="zh-CN" i="1">
                        <a:latin typeface="Cambria Math" panose="02040503050406030204" pitchFamily="18" charset="0"/>
                      </a:rPr>
                      <m:t>=</m:t>
                    </m:r>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𝑈</m:t>
                        </m:r>
                      </m:e>
                    </m:d>
                    <m:r>
                      <a:rPr lang="en-US" altLang="zh-CN" i="1">
                        <a:latin typeface="Cambria Math" panose="02040503050406030204" pitchFamily="18" charset="0"/>
                      </a:rPr>
                      <m:t>+</m:t>
                    </m:r>
                    <m:r>
                      <a:rPr lang="en-US" altLang="zh-CN" b="0" i="1" smtClean="0">
                        <a:latin typeface="Cambria Math" panose="02040503050406030204" pitchFamily="18" charset="0"/>
                      </a:rPr>
                      <m:t>3</m:t>
                    </m:r>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𝐼</m:t>
                        </m:r>
                      </m:e>
                    </m:d>
                    <m:r>
                      <a:rPr lang="en-US" altLang="zh-CN" i="1">
                        <a:latin typeface="Cambria Math" panose="02040503050406030204" pitchFamily="18" charset="0"/>
                      </a:rPr>
                      <m:t>+</m:t>
                    </m:r>
                    <m:r>
                      <a:rPr lang="en-US" altLang="zh-CN" b="0" i="0" smtClean="0">
                        <a:latin typeface="Cambria Math" panose="02040503050406030204" pitchFamily="18" charset="0"/>
                      </a:rPr>
                      <m:t>1</m:t>
                    </m:r>
                  </m:oMath>
                </a14:m>
                <a:r>
                  <a:rPr lang="zh-CN" altLang="en-US" dirty="0" smtClean="0"/>
                  <a:t>远大于每个用户参与评分的电影的数目</a:t>
                </a:r>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1484357" y="6233373"/>
                <a:ext cx="10399898" cy="369332"/>
              </a:xfrm>
              <a:prstGeom prst="rect">
                <a:avLst/>
              </a:prstGeom>
              <a:blipFill>
                <a:blip r:embed="rId4"/>
                <a:stretch>
                  <a:fillRect l="-351" t="-10000" b="-26667"/>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2EE6A520-1F40-4B4E-87EF-7B71BCFCF306}" type="slidenum">
              <a:rPr lang="zh-CN" altLang="en-US" smtClean="0"/>
              <a:t>3</a:t>
            </a:fld>
            <a:endParaRPr lang="zh-CN" altLang="en-US"/>
          </a:p>
        </p:txBody>
      </p:sp>
    </p:spTree>
    <p:extLst>
      <p:ext uri="{BB962C8B-B14F-4D97-AF65-F5344CB8AC3E}">
        <p14:creationId xmlns:p14="http://schemas.microsoft.com/office/powerpoint/2010/main" val="21751022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383193"/>
                <a:ext cx="10515600" cy="4351338"/>
              </a:xfrm>
            </p:spPr>
            <p:txBody>
              <a:bodyPr/>
              <a:lstStyle/>
              <a:p>
                <a14:m>
                  <m:oMath xmlns:m="http://schemas.openxmlformats.org/officeDocument/2006/math">
                    <m:r>
                      <a:rPr lang="zh-CN" altLang="en-US" sz="2400">
                        <a:latin typeface="Cambria Math" panose="02040503050406030204" pitchFamily="18" charset="0"/>
                        <a:ea typeface="宋体" panose="02010600030101010101" pitchFamily="2" charset="-122"/>
                      </a:rPr>
                      <m:t>线性回归</m:t>
                    </m:r>
                  </m:oMath>
                </a14:m>
                <a:r>
                  <a:rPr lang="zh-CN" altLang="en-US" sz="2400" dirty="0" smtClean="0">
                    <a:latin typeface="宋体" panose="02010600030101010101" pitchFamily="2" charset="-122"/>
                    <a:ea typeface="宋体" panose="02010600030101010101" pitchFamily="2" charset="-122"/>
                  </a:rPr>
                  <a:t>建模（没有考虑特征分量之间的交互关系）</a:t>
                </a:r>
                <a:endParaRPr lang="en-US" altLang="zh-CN" sz="2400" dirty="0" smtClean="0">
                  <a:latin typeface="宋体" panose="02010600030101010101" pitchFamily="2" charset="-122"/>
                  <a:ea typeface="宋体" panose="02010600030101010101" pitchFamily="2" charset="-122"/>
                </a:endParaRPr>
              </a:p>
              <a:p>
                <a:endParaRPr lang="en-US" altLang="zh-CN" sz="2400" dirty="0"/>
              </a:p>
              <a:p>
                <a:endParaRPr lang="en-US" altLang="zh-CN" sz="2400" dirty="0" smtClean="0"/>
              </a:p>
              <a:p>
                <a:endParaRPr lang="en-US" altLang="zh-CN" sz="2400" dirty="0"/>
              </a:p>
              <a:p>
                <a:pPr marL="0" indent="0">
                  <a:buNone/>
                </a:pPr>
                <a:endParaRPr lang="en-US" altLang="zh-CN" sz="2400" dirty="0" smtClean="0"/>
              </a:p>
              <a:p>
                <a14:m>
                  <m:oMath xmlns:m="http://schemas.openxmlformats.org/officeDocument/2006/math">
                    <m:r>
                      <a:rPr lang="zh-CN" altLang="en-US" sz="2400">
                        <a:latin typeface="Cambria Math" panose="02040503050406030204" pitchFamily="18" charset="0"/>
                        <a:ea typeface="宋体" panose="02010600030101010101" pitchFamily="2" charset="-122"/>
                      </a:rPr>
                      <m:t>考虑</m:t>
                    </m:r>
                  </m:oMath>
                </a14:m>
                <a:r>
                  <a:rPr lang="zh-CN" altLang="en-US" sz="2400" dirty="0">
                    <a:latin typeface="宋体" panose="02010600030101010101" pitchFamily="2" charset="-122"/>
                    <a:ea typeface="宋体" panose="02010600030101010101" pitchFamily="2" charset="-122"/>
                  </a:rPr>
                  <a:t>互异</a:t>
                </a:r>
                <a:r>
                  <a:rPr lang="zh-CN" altLang="en-US" sz="2400" dirty="0" smtClean="0">
                    <a:latin typeface="宋体" panose="02010600030101010101" pitchFamily="2" charset="-122"/>
                    <a:ea typeface="宋体" panose="02010600030101010101" pitchFamily="2" charset="-122"/>
                  </a:rPr>
                  <a:t>特征分量之间的交互关系</a:t>
                </a:r>
                <a:endParaRPr lang="zh-CN" altLang="en-US" sz="2400" dirty="0">
                  <a:latin typeface="宋体" panose="02010600030101010101" pitchFamily="2" charset="-122"/>
                  <a:ea typeface="宋体"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383193"/>
                <a:ext cx="10515600" cy="4351338"/>
              </a:xfrm>
              <a:blipFill>
                <a:blip r:embed="rId3"/>
                <a:stretch>
                  <a:fillRect l="-812" t="-2381"/>
                </a:stretch>
              </a:blipFill>
            </p:spPr>
            <p:txBody>
              <a:bodyPr/>
              <a:lstStyle/>
              <a:p>
                <a:r>
                  <a:rPr lang="zh-CN" altLang="en-US">
                    <a:noFill/>
                  </a:rPr>
                  <a:t> </a:t>
                </a:r>
              </a:p>
            </p:txBody>
          </p:sp>
        </mc:Fallback>
      </mc:AlternateContent>
      <p:pic>
        <p:nvPicPr>
          <p:cNvPr id="5" name="图片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066666" y="941321"/>
            <a:ext cx="6058667" cy="1540267"/>
          </a:xfrm>
          <a:prstGeom prst="rect">
            <a:avLst/>
          </a:prstGeom>
        </p:spPr>
      </p:pic>
      <p:pic>
        <p:nvPicPr>
          <p:cNvPr id="7" name="图片 6"/>
          <p:cNvPicPr>
            <a:picLocks noChangeAspect="1"/>
          </p:cNvPicPr>
          <p:nvPr/>
        </p:nvPicPr>
        <p:blipFill>
          <a:blip r:embed="rId5"/>
          <a:stretch>
            <a:fillRect/>
          </a:stretch>
        </p:blipFill>
        <p:spPr>
          <a:xfrm>
            <a:off x="3066666" y="3082728"/>
            <a:ext cx="6058667" cy="1074984"/>
          </a:xfrm>
          <a:prstGeom prst="rect">
            <a:avLst/>
          </a:prstGeom>
        </p:spPr>
      </p:pic>
      <p:sp>
        <p:nvSpPr>
          <p:cNvPr id="8" name="文本框 7"/>
          <p:cNvSpPr txBox="1"/>
          <p:nvPr/>
        </p:nvSpPr>
        <p:spPr>
          <a:xfrm>
            <a:off x="838200" y="4422776"/>
            <a:ext cx="10515600"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smtClean="0">
                <a:latin typeface="宋体" panose="02010600030101010101" pitchFamily="2" charset="-122"/>
                <a:ea typeface="宋体" panose="02010600030101010101" pitchFamily="2" charset="-122"/>
              </a:rPr>
              <a:t>对于数据集中未出现过交互的特征分量，不能对相应的参数进行估计，在高度稀疏数据场景中，由于数据量不足，样本中出现未交互的特征分量是很普遍的</a:t>
            </a:r>
            <a:endParaRPr lang="zh-CN" altLang="en-US" sz="2400" dirty="0">
              <a:latin typeface="宋体" panose="02010600030101010101" pitchFamily="2" charset="-122"/>
              <a:ea typeface="宋体" panose="02010600030101010101" pitchFamily="2" charset="-122"/>
            </a:endParaRPr>
          </a:p>
        </p:txBody>
      </p:sp>
      <p:sp>
        <p:nvSpPr>
          <p:cNvPr id="2" name="灯片编号占位符 1"/>
          <p:cNvSpPr>
            <a:spLocks noGrp="1"/>
          </p:cNvSpPr>
          <p:nvPr>
            <p:ph type="sldNum" sz="quarter" idx="12"/>
          </p:nvPr>
        </p:nvSpPr>
        <p:spPr/>
        <p:txBody>
          <a:bodyPr/>
          <a:lstStyle/>
          <a:p>
            <a:fld id="{2EE6A520-1F40-4B4E-87EF-7B71BCFCF306}" type="slidenum">
              <a:rPr lang="zh-CN" altLang="en-US" smtClean="0"/>
              <a:t>4</a:t>
            </a:fld>
            <a:endParaRPr lang="zh-CN" altLang="en-US"/>
          </a:p>
        </p:txBody>
      </p:sp>
    </p:spTree>
    <p:extLst>
      <p:ext uri="{BB962C8B-B14F-4D97-AF65-F5344CB8AC3E}">
        <p14:creationId xmlns:p14="http://schemas.microsoft.com/office/powerpoint/2010/main" val="40420343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357436"/>
                <a:ext cx="10515600" cy="4351338"/>
              </a:xfrm>
            </p:spPr>
            <p:txBody>
              <a:bodyPr/>
              <a:lstStyle/>
              <a:p>
                <a:r>
                  <a:rPr lang="zh-CN" altLang="en-US" sz="2400" dirty="0" smtClean="0">
                    <a:latin typeface="宋体" panose="02010600030101010101" pitchFamily="2" charset="-122"/>
                    <a:ea typeface="宋体" panose="02010600030101010101" pitchFamily="2" charset="-122"/>
                  </a:rPr>
                  <a:t>针对每个维度的特征分量</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oMath>
                </a14:m>
                <a:r>
                  <a:rPr lang="zh-CN" altLang="en-US" sz="2400" dirty="0" smtClean="0">
                    <a:latin typeface="宋体" panose="02010600030101010101" pitchFamily="2" charset="-122"/>
                    <a:ea typeface="宋体" panose="02010600030101010101" pitchFamily="2" charset="-122"/>
                  </a:rPr>
                  <a:t>，引入辅助向量</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oMath>
                </a14:m>
                <a:r>
                  <a:rPr lang="zh-CN" altLang="en-US" sz="2400" dirty="0" smtClean="0">
                    <a:latin typeface="宋体" panose="02010600030101010101" pitchFamily="2" charset="-122"/>
                    <a:ea typeface="宋体" panose="02010600030101010101" pitchFamily="2" charset="-122"/>
                  </a:rPr>
                  <a:t>（</a:t>
                </a:r>
                <a14:m>
                  <m:oMath xmlns:m="http://schemas.openxmlformats.org/officeDocument/2006/math">
                    <m:r>
                      <a:rPr lang="en-US" altLang="zh-CN" sz="2400" b="0" i="1" dirty="0" smtClean="0">
                        <a:latin typeface="Cambria Math" panose="02040503050406030204" pitchFamily="18" charset="0"/>
                        <a:ea typeface="宋体" panose="02010600030101010101" pitchFamily="2" charset="-122"/>
                      </a:rPr>
                      <m:t>𝑘</m:t>
                    </m:r>
                  </m:oMath>
                </a14:m>
                <a:r>
                  <a:rPr lang="zh-CN" altLang="en-US" sz="2400" dirty="0" smtClean="0">
                    <a:latin typeface="宋体" panose="02010600030101010101" pitchFamily="2" charset="-122"/>
                    <a:ea typeface="宋体" panose="02010600030101010101" pitchFamily="2" charset="-122"/>
                  </a:rPr>
                  <a:t>超参数）</a:t>
                </a:r>
                <a:endParaRPr lang="en-US" altLang="zh-CN" sz="2400" dirty="0" smtClean="0">
                  <a:latin typeface="宋体" panose="02010600030101010101" pitchFamily="2" charset="-122"/>
                  <a:ea typeface="宋体" panose="02010600030101010101" pitchFamily="2" charset="-122"/>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357436"/>
                <a:ext cx="10515600" cy="4351338"/>
              </a:xfrm>
              <a:blipFill>
                <a:blip r:embed="rId2"/>
                <a:stretch>
                  <a:fillRect l="-812" t="-238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388864" y="816859"/>
            <a:ext cx="6755136" cy="490322"/>
          </a:xfrm>
          <a:prstGeom prst="rect">
            <a:avLst/>
          </a:prstGeom>
        </p:spPr>
      </p:pic>
      <p:sp>
        <p:nvSpPr>
          <p:cNvPr id="6" name="文本框 5"/>
          <p:cNvSpPr txBox="1"/>
          <p:nvPr/>
        </p:nvSpPr>
        <p:spPr>
          <a:xfrm>
            <a:off x="5640946" y="3270853"/>
            <a:ext cx="65" cy="276999"/>
          </a:xfrm>
          <a:prstGeom prst="rect">
            <a:avLst/>
          </a:prstGeom>
          <a:noFill/>
        </p:spPr>
        <p:txBody>
          <a:bodyPr wrap="none" lIns="0" tIns="0" rIns="0" bIns="0" rtlCol="0">
            <a:spAutoFit/>
          </a:bodyPr>
          <a:lstStyle/>
          <a:p>
            <a:endParaRPr lang="zh-CN" altLang="en-US" dirty="0"/>
          </a:p>
        </p:txBody>
      </p:sp>
      <p:graphicFrame>
        <p:nvGraphicFramePr>
          <p:cNvPr id="13" name="表格 12"/>
          <p:cNvGraphicFramePr>
            <a:graphicFrameLocks noGrp="1"/>
          </p:cNvGraphicFramePr>
          <p:nvPr>
            <p:extLst>
              <p:ext uri="{D42A27DB-BD31-4B8C-83A1-F6EECF244321}">
                <p14:modId xmlns:p14="http://schemas.microsoft.com/office/powerpoint/2010/main" val="4263814917"/>
              </p:ext>
            </p:extLst>
          </p:nvPr>
        </p:nvGraphicFramePr>
        <p:xfrm>
          <a:off x="3610377" y="3088822"/>
          <a:ext cx="4971244" cy="2305320"/>
        </p:xfrm>
        <a:graphic>
          <a:graphicData uri="http://schemas.openxmlformats.org/drawingml/2006/table">
            <a:tbl>
              <a:tblPr/>
              <a:tblGrid>
                <a:gridCol w="994250">
                  <a:extLst>
                    <a:ext uri="{9D8B030D-6E8A-4147-A177-3AD203B41FA5}">
                      <a16:colId xmlns:a16="http://schemas.microsoft.com/office/drawing/2014/main" val="3519824848"/>
                    </a:ext>
                  </a:extLst>
                </a:gridCol>
                <a:gridCol w="994247">
                  <a:extLst>
                    <a:ext uri="{9D8B030D-6E8A-4147-A177-3AD203B41FA5}">
                      <a16:colId xmlns:a16="http://schemas.microsoft.com/office/drawing/2014/main" val="3771941265"/>
                    </a:ext>
                  </a:extLst>
                </a:gridCol>
                <a:gridCol w="994250">
                  <a:extLst>
                    <a:ext uri="{9D8B030D-6E8A-4147-A177-3AD203B41FA5}">
                      <a16:colId xmlns:a16="http://schemas.microsoft.com/office/drawing/2014/main" val="974464525"/>
                    </a:ext>
                  </a:extLst>
                </a:gridCol>
                <a:gridCol w="994247">
                  <a:extLst>
                    <a:ext uri="{9D8B030D-6E8A-4147-A177-3AD203B41FA5}">
                      <a16:colId xmlns:a16="http://schemas.microsoft.com/office/drawing/2014/main" val="2444354684"/>
                    </a:ext>
                  </a:extLst>
                </a:gridCol>
                <a:gridCol w="994250">
                  <a:extLst>
                    <a:ext uri="{9D8B030D-6E8A-4147-A177-3AD203B41FA5}">
                      <a16:colId xmlns:a16="http://schemas.microsoft.com/office/drawing/2014/main" val="795323566"/>
                    </a:ext>
                  </a:extLst>
                </a:gridCol>
              </a:tblGrid>
              <a:tr h="576330">
                <a:tc>
                  <a:txBody>
                    <a:bodyPr/>
                    <a:lstStyle/>
                    <a:p>
                      <a:pPr algn="ctr"/>
                      <a:r>
                        <a:rPr lang="en-US" altLang="zh-CN" dirty="0" smtClean="0"/>
                        <a:t>rating</a:t>
                      </a:r>
                      <a:endParaRPr lang="zh-CN" altLang="en-US"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ctr"/>
                      <a:r>
                        <a:rPr lang="en-US" altLang="zh-CN" dirty="0" smtClean="0"/>
                        <a:t>TI</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t>NH</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t>SW</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t>ST</a:t>
                      </a:r>
                      <a:endParaRPr lang="zh-CN" altLang="en-US" dirty="0"/>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7138345"/>
                  </a:ext>
                </a:extLst>
              </a:tr>
              <a:tr h="576330">
                <a:tc>
                  <a:txBody>
                    <a:bodyPr/>
                    <a:lstStyle/>
                    <a:p>
                      <a:pPr algn="ctr"/>
                      <a:r>
                        <a:rPr lang="en-US" altLang="zh-CN" dirty="0" smtClean="0"/>
                        <a:t>A</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t>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6056420"/>
                  </a:ext>
                </a:extLst>
              </a:tr>
              <a:tr h="576330">
                <a:tc>
                  <a:txBody>
                    <a:bodyPr/>
                    <a:lstStyle/>
                    <a:p>
                      <a:pPr algn="ctr"/>
                      <a:r>
                        <a:rPr lang="en-US" altLang="zh-CN" dirty="0" smtClean="0"/>
                        <a:t>B</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t>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t>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349026"/>
                  </a:ext>
                </a:extLst>
              </a:tr>
              <a:tr h="576330">
                <a:tc>
                  <a:txBody>
                    <a:bodyPr/>
                    <a:lstStyle/>
                    <a:p>
                      <a:pPr algn="ctr"/>
                      <a:r>
                        <a:rPr lang="en-US" altLang="zh-CN" dirty="0" smtClean="0"/>
                        <a:t>C</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algn="ctr"/>
                      <a:r>
                        <a:rPr lang="en-US" altLang="zh-CN" dirty="0" smtClean="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t>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2095954"/>
                  </a:ext>
                </a:extLst>
              </a:tr>
            </a:tbl>
          </a:graphicData>
        </a:graphic>
      </p:graphicFrame>
      <mc:AlternateContent xmlns:mc="http://schemas.openxmlformats.org/markup-compatibility/2006" xmlns:a14="http://schemas.microsoft.com/office/drawing/2010/main">
        <mc:Choice Requires="a14">
          <p:sp>
            <p:nvSpPr>
              <p:cNvPr id="14" name="文本框 13"/>
              <p:cNvSpPr txBox="1"/>
              <p:nvPr/>
            </p:nvSpPr>
            <p:spPr>
              <a:xfrm>
                <a:off x="2768036" y="5720534"/>
                <a:ext cx="6655925" cy="112421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𝐵</m:t>
                          </m:r>
                          <m:r>
                            <a:rPr lang="zh-CN" altLang="en-US" sz="2400" i="1">
                              <a:latin typeface="Cambria Math" panose="02040503050406030204" pitchFamily="18" charset="0"/>
                            </a:rPr>
                            <m:t>对</m:t>
                          </m:r>
                          <m:r>
                            <a:rPr lang="en-US" altLang="zh-CN" sz="2400" b="0" i="1" smtClean="0">
                              <a:latin typeface="Cambria Math" panose="02040503050406030204" pitchFamily="18" charset="0"/>
                            </a:rPr>
                            <m:t>𝑆𝑊</m:t>
                          </m:r>
                          <m:r>
                            <a:rPr lang="zh-CN" altLang="en-US" sz="2400" i="1">
                              <a:latin typeface="Cambria Math" panose="02040503050406030204" pitchFamily="18" charset="0"/>
                            </a:rPr>
                            <m:t>和</m:t>
                          </m:r>
                          <m:r>
                            <a:rPr lang="en-US" altLang="zh-CN" sz="2400" b="0" i="1" smtClean="0">
                              <a:latin typeface="Cambria Math" panose="02040503050406030204" pitchFamily="18" charset="0"/>
                            </a:rPr>
                            <m:t>𝑆𝑇</m:t>
                          </m:r>
                          <m:r>
                            <a:rPr lang="zh-CN" altLang="en-US" sz="2400" i="1">
                              <a:latin typeface="Cambria Math" panose="02040503050406030204" pitchFamily="18" charset="0"/>
                            </a:rPr>
                            <m:t>的</m:t>
                          </m:r>
                          <m:r>
                            <a:rPr lang="zh-CN" altLang="en-US" sz="2400" i="1" smtClean="0">
                              <a:latin typeface="Cambria Math" panose="02040503050406030204" pitchFamily="18" charset="0"/>
                            </a:rPr>
                            <m:t>评分</m:t>
                          </m:r>
                          <m:r>
                            <a:rPr lang="zh-CN" altLang="en-US" sz="2400" i="1">
                              <a:latin typeface="Cambria Math" panose="02040503050406030204" pitchFamily="18" charset="0"/>
                            </a:rPr>
                            <m:t>相近</m:t>
                          </m:r>
                          <m:r>
                            <a:rPr lang="zh-CN" altLang="en-US" sz="2400" i="1" smtClean="0">
                              <a:latin typeface="Cambria Math" panose="02040503050406030204" pitchFamily="18" charset="0"/>
                            </a:rPr>
                            <m:t>，</m:t>
                          </m:r>
                          <m:r>
                            <a:rPr lang="zh-CN" altLang="en-US" sz="2400" i="1">
                              <a:latin typeface="Cambria Math" panose="02040503050406030204" pitchFamily="18" charset="0"/>
                            </a:rPr>
                            <m:t>意味着</m:t>
                          </m:r>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𝑆𝑊</m:t>
                          </m:r>
                        </m:sub>
                      </m:sSub>
                      <m:r>
                        <a:rPr lang="zh-CN" altLang="en-US" sz="2400" i="1" smtClean="0">
                          <a:latin typeface="Cambria Math" panose="02040503050406030204" pitchFamily="18" charset="0"/>
                        </a:rPr>
                        <m:t>与</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𝑆𝑇</m:t>
                          </m:r>
                        </m:sub>
                      </m:sSub>
                      <m:r>
                        <a:rPr lang="zh-CN" altLang="en-US" sz="2400" i="1">
                          <a:latin typeface="Cambria Math" panose="02040503050406030204" pitchFamily="18" charset="0"/>
                        </a:rPr>
                        <m:t>相似</m:t>
                      </m:r>
                      <m:r>
                        <a:rPr lang="zh-CN" altLang="en-US" sz="2400" i="1" smtClean="0">
                          <a:latin typeface="Cambria Math" panose="02040503050406030204" pitchFamily="18" charset="0"/>
                        </a:rPr>
                        <m:t>，</m:t>
                      </m:r>
                    </m:oMath>
                  </m:oMathPara>
                </a14:m>
                <a:endParaRPr lang="en-US" altLang="zh-CN" sz="2400" dirty="0" smtClean="0"/>
              </a:p>
              <a:p>
                <a:r>
                  <a:rPr lang="zh-CN" altLang="en-US" sz="2400" dirty="0" smtClean="0"/>
                  <a:t>那么可以用</a:t>
                </a:r>
                <a14:m>
                  <m:oMath xmlns:m="http://schemas.openxmlformats.org/officeDocument/2006/math">
                    <m:sSub>
                      <m:sSubPr>
                        <m:ctrlPr>
                          <a:rPr lang="zh-CN" altLang="en-US" sz="2400" i="1" dirty="0" smtClean="0">
                            <a:latin typeface="Cambria Math" panose="02040503050406030204" pitchFamily="18" charset="0"/>
                          </a:rPr>
                        </m:ctrlPr>
                      </m:sSubPr>
                      <m:e>
                        <m:acc>
                          <m:accPr>
                            <m:chr m:val="̂"/>
                            <m:ctrlPr>
                              <a:rPr lang="zh-CN" altLang="en-US" sz="2400" i="1" dirty="0" smtClean="0">
                                <a:latin typeface="Cambria Math" panose="02040503050406030204" pitchFamily="18" charset="0"/>
                              </a:rPr>
                            </m:ctrlPr>
                          </m:accPr>
                          <m:e>
                            <m:r>
                              <a:rPr lang="zh-CN" altLang="en-US" sz="2400" i="1" dirty="0" smtClean="0">
                                <a:latin typeface="Cambria Math" panose="02040503050406030204" pitchFamily="18" charset="0"/>
                              </a:rPr>
                              <m:t>𝜔</m:t>
                            </m:r>
                          </m:e>
                        </m:acc>
                      </m:e>
                      <m:sub>
                        <m:r>
                          <a:rPr lang="zh-CN" altLang="en-US" sz="2400" i="1" dirty="0" smtClean="0">
                            <a:latin typeface="Cambria Math" panose="02040503050406030204" pitchFamily="18" charset="0"/>
                          </a:rPr>
                          <m:t>𝐴</m:t>
                        </m:r>
                        <m:r>
                          <a:rPr lang="en-US" altLang="zh-CN" sz="2400" b="0" i="1" dirty="0" smtClean="0">
                            <a:latin typeface="Cambria Math" panose="02040503050406030204" pitchFamily="18" charset="0"/>
                          </a:rPr>
                          <m:t>,</m:t>
                        </m:r>
                        <m:r>
                          <a:rPr lang="zh-CN" altLang="en-US" sz="2400" i="1" dirty="0" smtClean="0">
                            <a:latin typeface="Cambria Math" panose="02040503050406030204" pitchFamily="18" charset="0"/>
                          </a:rPr>
                          <m:t>𝑆𝑊</m:t>
                        </m:r>
                      </m:sub>
                    </m:sSub>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m:rPr>
                                <m:sty m:val="p"/>
                              </m:rPr>
                              <a:rPr lang="en-US" altLang="zh-CN" sz="2400" i="1">
                                <a:latin typeface="Cambria Math" panose="02040503050406030204" pitchFamily="18" charset="0"/>
                              </a:rPr>
                              <m:t>v</m:t>
                            </m:r>
                          </m:e>
                          <m:sub>
                            <m:r>
                              <a:rPr lang="en-US" altLang="zh-CN" sz="2400" b="0" i="1" smtClean="0">
                                <a:latin typeface="Cambria Math" panose="02040503050406030204" pitchFamily="18" charset="0"/>
                              </a:rPr>
                              <m:t>𝐴</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m:rPr>
                                <m:sty m:val="p"/>
                              </m:rPr>
                              <a:rPr lang="en-US" altLang="zh-CN" sz="2400" i="1">
                                <a:latin typeface="Cambria Math" panose="02040503050406030204" pitchFamily="18" charset="0"/>
                              </a:rPr>
                              <m:t>v</m:t>
                            </m:r>
                          </m:e>
                          <m:sub>
                            <m:r>
                              <a:rPr lang="en-US" altLang="zh-CN" sz="2400" b="0" i="1" smtClean="0">
                                <a:latin typeface="Cambria Math" panose="02040503050406030204" pitchFamily="18" charset="0"/>
                              </a:rPr>
                              <m:t>𝑆𝑊</m:t>
                            </m:r>
                          </m:sub>
                        </m:sSub>
                      </m:e>
                    </m:d>
                    <m:r>
                      <a:rPr lang="zh-CN" altLang="en-US" sz="2400" i="1">
                        <a:latin typeface="Cambria Math" panose="02040503050406030204" pitchFamily="18" charset="0"/>
                      </a:rPr>
                      <m:t>近似</m:t>
                    </m:r>
                    <m:sSub>
                      <m:sSubPr>
                        <m:ctrlPr>
                          <a:rPr lang="zh-CN" altLang="en-US" sz="2400" i="1" dirty="0">
                            <a:latin typeface="Cambria Math" panose="02040503050406030204" pitchFamily="18" charset="0"/>
                          </a:rPr>
                        </m:ctrlPr>
                      </m:sSubPr>
                      <m:e>
                        <m:acc>
                          <m:accPr>
                            <m:chr m:val="̂"/>
                            <m:ctrlPr>
                              <a:rPr lang="zh-CN" altLang="en-US" sz="2400" i="1" dirty="0">
                                <a:latin typeface="Cambria Math" panose="02040503050406030204" pitchFamily="18" charset="0"/>
                              </a:rPr>
                            </m:ctrlPr>
                          </m:accPr>
                          <m:e>
                            <m:r>
                              <a:rPr lang="zh-CN" altLang="en-US" sz="2400" i="1" dirty="0">
                                <a:latin typeface="Cambria Math" panose="02040503050406030204" pitchFamily="18" charset="0"/>
                              </a:rPr>
                              <m:t>𝜔</m:t>
                            </m:r>
                          </m:e>
                        </m:acc>
                      </m:e>
                      <m:sub>
                        <m:r>
                          <a:rPr lang="zh-CN" altLang="en-US" sz="2400" i="1" dirty="0">
                            <a:latin typeface="Cambria Math" panose="02040503050406030204" pitchFamily="18" charset="0"/>
                          </a:rPr>
                          <m:t>𝐴</m:t>
                        </m:r>
                        <m:r>
                          <a:rPr lang="en-US" altLang="zh-CN" sz="2400" b="0" i="1" dirty="0" smtClean="0">
                            <a:latin typeface="Cambria Math" panose="02040503050406030204" pitchFamily="18" charset="0"/>
                          </a:rPr>
                          <m:t>,</m:t>
                        </m:r>
                        <m:r>
                          <a:rPr lang="zh-CN" altLang="en-US" sz="2400" i="1" dirty="0">
                            <a:latin typeface="Cambria Math" panose="02040503050406030204" pitchFamily="18" charset="0"/>
                          </a:rPr>
                          <m:t>𝑆</m:t>
                        </m:r>
                        <m:r>
                          <a:rPr lang="en-US" altLang="zh-CN" sz="2400" b="0" i="1" dirty="0" smtClean="0">
                            <a:latin typeface="Cambria Math" panose="02040503050406030204" pitchFamily="18" charset="0"/>
                          </a:rPr>
                          <m:t>𝑇</m:t>
                        </m:r>
                      </m:sub>
                    </m:sSub>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m:rPr>
                                <m:sty m:val="p"/>
                              </m:rPr>
                              <a:rPr lang="en-US" altLang="zh-CN" sz="2400" i="1">
                                <a:latin typeface="Cambria Math" panose="02040503050406030204" pitchFamily="18" charset="0"/>
                              </a:rPr>
                              <m:t>v</m:t>
                            </m:r>
                          </m:e>
                          <m:sub>
                            <m:r>
                              <a:rPr lang="en-US" altLang="zh-CN" sz="2400" i="1">
                                <a:latin typeface="Cambria Math" panose="02040503050406030204" pitchFamily="18" charset="0"/>
                              </a:rPr>
                              <m:t>𝐴</m:t>
                            </m:r>
                          </m:sub>
                        </m:sSub>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m:rPr>
                                <m:sty m:val="p"/>
                              </m:rPr>
                              <a:rPr lang="en-US" altLang="zh-CN" sz="2400" i="1">
                                <a:latin typeface="Cambria Math" panose="02040503050406030204" pitchFamily="18" charset="0"/>
                              </a:rPr>
                              <m:t>v</m:t>
                            </m:r>
                          </m:e>
                          <m:sub>
                            <m:r>
                              <a:rPr lang="en-US" altLang="zh-CN" sz="2400" i="1">
                                <a:latin typeface="Cambria Math" panose="02040503050406030204" pitchFamily="18" charset="0"/>
                              </a:rPr>
                              <m:t>𝑆</m:t>
                            </m:r>
                            <m:r>
                              <a:rPr lang="en-US" altLang="zh-CN" sz="2400" b="0" i="1" smtClean="0">
                                <a:latin typeface="Cambria Math" panose="02040503050406030204" pitchFamily="18" charset="0"/>
                              </a:rPr>
                              <m:t>𝑇</m:t>
                            </m:r>
                          </m:sub>
                        </m:sSub>
                      </m:e>
                    </m:d>
                  </m:oMath>
                </a14:m>
                <a:endParaRPr lang="en-US" altLang="zh-CN" sz="2400" dirty="0" smtClean="0"/>
              </a:p>
              <a:p>
                <a:endParaRPr lang="zh-CN" altLang="en-US" sz="240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768036" y="5720534"/>
                <a:ext cx="6655925" cy="1124219"/>
              </a:xfrm>
              <a:prstGeom prst="rect">
                <a:avLst/>
              </a:prstGeom>
              <a:blipFill>
                <a:blip r:embed="rId4"/>
                <a:stretch>
                  <a:fillRect l="-2747" t="-2162"/>
                </a:stretch>
              </a:blipFill>
            </p:spPr>
            <p:txBody>
              <a:bodyPr/>
              <a:lstStyle/>
              <a:p>
                <a:r>
                  <a:rPr lang="zh-CN" altLang="en-US">
                    <a:noFill/>
                  </a:rPr>
                  <a:t> </a:t>
                </a:r>
              </a:p>
            </p:txBody>
          </p:sp>
        </mc:Fallback>
      </mc:AlternateContent>
      <p:pic>
        <p:nvPicPr>
          <p:cNvPr id="15" name="图片 14"/>
          <p:cNvPicPr>
            <a:picLocks noChangeAspect="1"/>
          </p:cNvPicPr>
          <p:nvPr/>
        </p:nvPicPr>
        <p:blipFill>
          <a:blip r:embed="rId5"/>
          <a:stretch>
            <a:fillRect/>
          </a:stretch>
        </p:blipFill>
        <p:spPr>
          <a:xfrm>
            <a:off x="4462066" y="2006943"/>
            <a:ext cx="2745432" cy="863927"/>
          </a:xfrm>
          <a:prstGeom prst="rect">
            <a:avLst/>
          </a:prstGeom>
        </p:spPr>
      </p:pic>
      <mc:AlternateContent xmlns:mc="http://schemas.openxmlformats.org/markup-compatibility/2006" xmlns:a14="http://schemas.microsoft.com/office/drawing/2010/main">
        <mc:Choice Requires="a14">
          <p:sp>
            <p:nvSpPr>
              <p:cNvPr id="16" name="矩形 15"/>
              <p:cNvSpPr/>
              <p:nvPr/>
            </p:nvSpPr>
            <p:spPr>
              <a:xfrm>
                <a:off x="4563637" y="1486351"/>
                <a:ext cx="2542290" cy="5205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dirty="0" smtClean="0">
                              <a:latin typeface="Cambria Math" panose="02040503050406030204" pitchFamily="18" charset="0"/>
                            </a:rPr>
                          </m:ctrlPr>
                        </m:sSubPr>
                        <m:e>
                          <m:acc>
                            <m:accPr>
                              <m:chr m:val="̂"/>
                              <m:ctrlPr>
                                <a:rPr lang="zh-CN" altLang="en-US" sz="2400" i="1" dirty="0">
                                  <a:latin typeface="Cambria Math" panose="02040503050406030204" pitchFamily="18" charset="0"/>
                                </a:rPr>
                              </m:ctrlPr>
                            </m:accPr>
                            <m:e>
                              <m:r>
                                <a:rPr lang="zh-CN" altLang="en-US" sz="2400" i="1" dirty="0">
                                  <a:latin typeface="Cambria Math" panose="02040503050406030204" pitchFamily="18" charset="0"/>
                                </a:rPr>
                                <m:t>𝜔</m:t>
                              </m:r>
                            </m:e>
                          </m:acc>
                        </m:e>
                        <m:sub>
                          <m:r>
                            <a:rPr lang="en-US" altLang="zh-CN" sz="2400" b="0" i="1" dirty="0" smtClean="0">
                              <a:latin typeface="Cambria Math" panose="02040503050406030204" pitchFamily="18" charset="0"/>
                            </a:rPr>
                            <m:t>𝑖</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𝑗</m:t>
                          </m:r>
                        </m:sub>
                      </m:sSub>
                      <m:r>
                        <a:rPr lang="en-US" altLang="zh-CN" sz="2400" i="1">
                          <a:latin typeface="Cambria Math" panose="02040503050406030204" pitchFamily="18" charset="0"/>
                        </a:rPr>
                        <m:t>=</m:t>
                      </m:r>
                      <m:d>
                        <m:dPr>
                          <m:begChr m:val="⟨"/>
                          <m:endChr m:val="⟩"/>
                          <m:ctrlPr>
                            <a:rPr lang="en-US" altLang="zh-CN" sz="240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m:rPr>
                                  <m:sty m:val="p"/>
                                </m:rPr>
                                <a:rPr lang="en-US" altLang="zh-CN" sz="2400" i="1">
                                  <a:latin typeface="Cambria Math" panose="02040503050406030204" pitchFamily="18" charset="0"/>
                                </a:rPr>
                                <m:t>v</m:t>
                              </m:r>
                            </m:e>
                            <m:sub>
                              <m:r>
                                <m:rPr>
                                  <m:sty m:val="p"/>
                                </m:rPr>
                                <a:rPr lang="en-US" altLang="zh-CN" sz="2400" i="1">
                                  <a:latin typeface="Cambria Math" panose="02040503050406030204" pitchFamily="18" charset="0"/>
                                </a:rPr>
                                <m:t>i</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m:rPr>
                                  <m:sty m:val="p"/>
                                </m:rPr>
                                <a:rPr lang="en-US" altLang="zh-CN" sz="2400" i="1">
                                  <a:latin typeface="Cambria Math" panose="02040503050406030204" pitchFamily="18" charset="0"/>
                                </a:rPr>
                                <m:t>v</m:t>
                              </m:r>
                            </m:e>
                            <m:sub>
                              <m:r>
                                <m:rPr>
                                  <m:sty m:val="p"/>
                                </m:rPr>
                                <a:rPr lang="en-US" altLang="zh-CN" sz="2400" i="1">
                                  <a:latin typeface="Cambria Math" panose="02040503050406030204" pitchFamily="18" charset="0"/>
                                </a:rPr>
                                <m:t>j</m:t>
                              </m:r>
                            </m:sub>
                          </m:sSub>
                        </m:e>
                      </m:d>
                    </m:oMath>
                  </m:oMathPara>
                </a14:m>
                <a:endParaRPr lang="zh-CN"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4563637" y="1486351"/>
                <a:ext cx="2542290" cy="520592"/>
              </a:xfrm>
              <a:prstGeom prst="rect">
                <a:avLst/>
              </a:prstGeom>
              <a:blipFill>
                <a:blip r:embed="rId6"/>
                <a:stretch>
                  <a:fillRect/>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2EE6A520-1F40-4B4E-87EF-7B71BCFCF306}" type="slidenum">
              <a:rPr lang="zh-CN" altLang="en-US" smtClean="0"/>
              <a:t>5</a:t>
            </a:fld>
            <a:endParaRPr lang="zh-CN" altLang="en-US"/>
          </a:p>
        </p:txBody>
      </p:sp>
    </p:spTree>
    <p:extLst>
      <p:ext uri="{BB962C8B-B14F-4D97-AF65-F5344CB8AC3E}">
        <p14:creationId xmlns:p14="http://schemas.microsoft.com/office/powerpoint/2010/main" val="183438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38200" y="1387750"/>
            <a:ext cx="10515600" cy="4351338"/>
          </a:xfrm>
        </p:spPr>
        <p:txBody>
          <a:bodyPr/>
          <a:lstStyle/>
          <a:p>
            <a:r>
              <a:rPr lang="en-US" altLang="zh-CN" dirty="0">
                <a:latin typeface="宋体" panose="02010600030101010101" pitchFamily="2" charset="-122"/>
                <a:ea typeface="宋体" panose="02010600030101010101" pitchFamily="2" charset="-122"/>
              </a:rPr>
              <a:t>2-way</a:t>
            </a:r>
            <a:r>
              <a:rPr lang="zh-CN" altLang="en-US" dirty="0">
                <a:latin typeface="宋体" panose="02010600030101010101" pitchFamily="2" charset="-122"/>
                <a:ea typeface="宋体" panose="02010600030101010101" pitchFamily="2" charset="-122"/>
              </a:rPr>
              <a:t>二阶</a:t>
            </a:r>
            <a:r>
              <a:rPr lang="en-US" altLang="zh-CN" dirty="0">
                <a:latin typeface="宋体" panose="02010600030101010101" pitchFamily="2" charset="-122"/>
                <a:ea typeface="宋体" panose="02010600030101010101" pitchFamily="2" charset="-122"/>
              </a:rPr>
              <a:t>FM</a:t>
            </a:r>
            <a:r>
              <a:rPr lang="zh-CN" altLang="en-US" dirty="0">
                <a:latin typeface="宋体" panose="02010600030101010101" pitchFamily="2" charset="-122"/>
                <a:ea typeface="宋体" panose="02010600030101010101" pitchFamily="2" charset="-122"/>
              </a:rPr>
              <a:t>方程</a:t>
            </a:r>
            <a:endParaRPr lang="zh-CN" altLang="en-US" dirty="0"/>
          </a:p>
        </p:txBody>
      </p:sp>
      <p:pic>
        <p:nvPicPr>
          <p:cNvPr id="6" name="图片 5"/>
          <p:cNvPicPr>
            <a:picLocks noChangeAspect="1"/>
          </p:cNvPicPr>
          <p:nvPr/>
        </p:nvPicPr>
        <p:blipFill>
          <a:blip r:embed="rId2"/>
          <a:stretch>
            <a:fillRect/>
          </a:stretch>
        </p:blipFill>
        <p:spPr>
          <a:xfrm>
            <a:off x="2686495" y="1764128"/>
            <a:ext cx="6492799" cy="978319"/>
          </a:xfrm>
          <a:prstGeom prst="rect">
            <a:avLst/>
          </a:prstGeom>
        </p:spPr>
      </p:pic>
      <p:pic>
        <p:nvPicPr>
          <p:cNvPr id="7" name="内容占位符 3"/>
          <p:cNvPicPr>
            <a:picLocks noChangeAspect="1"/>
          </p:cNvPicPr>
          <p:nvPr/>
        </p:nvPicPr>
        <p:blipFill>
          <a:blip r:embed="rId3"/>
          <a:stretch>
            <a:fillRect/>
          </a:stretch>
        </p:blipFill>
        <p:spPr>
          <a:xfrm>
            <a:off x="1108196" y="3113344"/>
            <a:ext cx="3821334" cy="1655452"/>
          </a:xfrm>
          <a:prstGeom prst="rect">
            <a:avLst/>
          </a:prstGeom>
        </p:spPr>
      </p:pic>
      <p:pic>
        <p:nvPicPr>
          <p:cNvPr id="8" name="图片 7"/>
          <p:cNvPicPr>
            <a:picLocks noChangeAspect="1"/>
          </p:cNvPicPr>
          <p:nvPr/>
        </p:nvPicPr>
        <p:blipFill>
          <a:blip r:embed="rId4"/>
          <a:stretch>
            <a:fillRect/>
          </a:stretch>
        </p:blipFill>
        <p:spPr>
          <a:xfrm>
            <a:off x="5199526" y="3099040"/>
            <a:ext cx="3979769" cy="1684059"/>
          </a:xfrm>
          <a:prstGeom prst="rect">
            <a:avLst/>
          </a:prstGeom>
        </p:spPr>
      </p:pic>
      <p:pic>
        <p:nvPicPr>
          <p:cNvPr id="9" name="图片 8"/>
          <p:cNvPicPr>
            <a:picLocks noChangeAspect="1"/>
          </p:cNvPicPr>
          <p:nvPr/>
        </p:nvPicPr>
        <p:blipFill>
          <a:blip r:embed="rId5"/>
          <a:stretch>
            <a:fillRect/>
          </a:stretch>
        </p:blipFill>
        <p:spPr>
          <a:xfrm>
            <a:off x="5199525" y="5075355"/>
            <a:ext cx="3979769" cy="1684059"/>
          </a:xfrm>
          <a:prstGeom prst="rect">
            <a:avLst/>
          </a:prstGeom>
        </p:spPr>
      </p:pic>
      <p:sp>
        <p:nvSpPr>
          <p:cNvPr id="10" name="标题 1"/>
          <p:cNvSpPr>
            <a:spLocks noGrp="1"/>
          </p:cNvSpPr>
          <p:nvPr>
            <p:ph type="title"/>
          </p:nvPr>
        </p:nvSpPr>
        <p:spPr>
          <a:xfrm>
            <a:off x="838200" y="365125"/>
            <a:ext cx="10515600" cy="1325563"/>
          </a:xfrm>
        </p:spPr>
        <p:txBody>
          <a:bodyPr/>
          <a:lstStyle/>
          <a:p>
            <a:r>
              <a:rPr lang="en-US" altLang="zh-CN" dirty="0"/>
              <a:t>Model Equation</a:t>
            </a:r>
            <a:endParaRPr lang="zh-CN" altLang="en-US" dirty="0"/>
          </a:p>
        </p:txBody>
      </p:sp>
      <p:sp>
        <p:nvSpPr>
          <p:cNvPr id="2" name="灯片编号占位符 1"/>
          <p:cNvSpPr>
            <a:spLocks noGrp="1"/>
          </p:cNvSpPr>
          <p:nvPr>
            <p:ph type="sldNum" sz="quarter" idx="12"/>
          </p:nvPr>
        </p:nvSpPr>
        <p:spPr/>
        <p:txBody>
          <a:bodyPr/>
          <a:lstStyle/>
          <a:p>
            <a:fld id="{2EE6A520-1F40-4B4E-87EF-7B71BCFCF306}" type="slidenum">
              <a:rPr lang="zh-CN" altLang="en-US" smtClean="0"/>
              <a:t>6</a:t>
            </a:fld>
            <a:endParaRPr lang="zh-CN" altLang="en-US"/>
          </a:p>
        </p:txBody>
      </p:sp>
    </p:spTree>
    <p:extLst>
      <p:ext uri="{BB962C8B-B14F-4D97-AF65-F5344CB8AC3E}">
        <p14:creationId xmlns:p14="http://schemas.microsoft.com/office/powerpoint/2010/main" val="11069555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949504" y="1896300"/>
            <a:ext cx="6565862" cy="476583"/>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897987" y="2624581"/>
                <a:ext cx="9444637" cy="461665"/>
              </a:xfrm>
              <a:prstGeom prst="rect">
                <a:avLst/>
              </a:prstGeom>
              <a:noFill/>
            </p:spPr>
            <p:txBody>
              <a:bodyPr wrap="none" rtlCol="0">
                <a:spAutoFit/>
              </a:bodyPr>
              <a:lstStyle/>
              <a:p>
                <a:r>
                  <a:rPr lang="zh-CN" altLang="en-US" sz="2400" dirty="0" smtClean="0">
                    <a:latin typeface="宋体" panose="02010600030101010101" pitchFamily="2" charset="-122"/>
                    <a:ea typeface="宋体" panose="02010600030101010101" pitchFamily="2" charset="-122"/>
                  </a:rPr>
                  <a:t>当</a:t>
                </a:r>
                <a14:m>
                  <m:oMath xmlns:m="http://schemas.openxmlformats.org/officeDocument/2006/math">
                    <m:r>
                      <a:rPr lang="en-US" altLang="zh-CN" sz="2400" b="0" i="1" smtClean="0">
                        <a:latin typeface="Cambria Math" panose="02040503050406030204" pitchFamily="18" charset="0"/>
                        <a:ea typeface="宋体" panose="02010600030101010101" pitchFamily="2" charset="-122"/>
                      </a:rPr>
                      <m:t>𝑘</m:t>
                    </m:r>
                  </m:oMath>
                </a14:m>
                <a:r>
                  <a:rPr lang="zh-CN" altLang="en-US" sz="2400" dirty="0" smtClean="0">
                    <a:latin typeface="宋体" panose="02010600030101010101" pitchFamily="2" charset="-122"/>
                    <a:ea typeface="宋体" panose="02010600030101010101" pitchFamily="2" charset="-122"/>
                  </a:rPr>
                  <a:t>足够大时，对于任意正定矩阵</a:t>
                </a:r>
                <a14:m>
                  <m:oMath xmlns:m="http://schemas.openxmlformats.org/officeDocument/2006/math">
                    <m:r>
                      <a:rPr lang="en-US" altLang="zh-CN" sz="2400" b="0" i="1" smtClean="0">
                        <a:latin typeface="Cambria Math" panose="02040503050406030204" pitchFamily="18" charset="0"/>
                        <a:ea typeface="宋体" panose="02010600030101010101" pitchFamily="2" charset="-122"/>
                      </a:rPr>
                      <m:t>𝑊</m:t>
                    </m:r>
                  </m:oMath>
                </a14:m>
                <a:r>
                  <a:rPr lang="zh-CN" altLang="en-US" sz="2400" dirty="0" smtClean="0">
                    <a:latin typeface="宋体" panose="02010600030101010101" pitchFamily="2" charset="-122"/>
                    <a:ea typeface="宋体" panose="02010600030101010101" pitchFamily="2" charset="-122"/>
                  </a:rPr>
                  <a:t>，均存在矩阵</a:t>
                </a:r>
                <a14:m>
                  <m:oMath xmlns:m="http://schemas.openxmlformats.org/officeDocument/2006/math">
                    <m:r>
                      <a:rPr lang="en-US" altLang="zh-CN" sz="2400" b="0" i="1" dirty="0" smtClean="0">
                        <a:latin typeface="Cambria Math" panose="02040503050406030204" pitchFamily="18" charset="0"/>
                        <a:ea typeface="宋体" panose="02010600030101010101" pitchFamily="2" charset="-122"/>
                      </a:rPr>
                      <m:t>𝑉</m:t>
                    </m:r>
                  </m:oMath>
                </a14:m>
                <a:r>
                  <a:rPr lang="zh-CN" altLang="en-US" sz="2400" dirty="0" smtClean="0">
                    <a:latin typeface="宋体" panose="02010600030101010101" pitchFamily="2" charset="-122"/>
                    <a:ea typeface="宋体" panose="02010600030101010101" pitchFamily="2" charset="-122"/>
                  </a:rPr>
                  <a:t>，使得</a:t>
                </a:r>
                <a14:m>
                  <m:oMath xmlns:m="http://schemas.openxmlformats.org/officeDocument/2006/math">
                    <m:r>
                      <a:rPr lang="en-US" altLang="zh-CN" sz="2400" b="0" i="1" smtClean="0">
                        <a:latin typeface="Cambria Math" panose="02040503050406030204" pitchFamily="18" charset="0"/>
                        <a:ea typeface="宋体" panose="02010600030101010101" pitchFamily="2" charset="-122"/>
                      </a:rPr>
                      <m:t>𝑊</m:t>
                    </m:r>
                    <m:r>
                      <a:rPr lang="en-US" altLang="zh-CN" sz="2400" i="1">
                        <a:latin typeface="Cambria Math" panose="02040503050406030204" pitchFamily="18" charset="0"/>
                        <a:ea typeface="宋体" panose="02010600030101010101" pitchFamily="2" charset="-122"/>
                      </a:rPr>
                      <m:t>=</m:t>
                    </m:r>
                    <m:r>
                      <a:rPr lang="en-US" altLang="zh-CN" sz="2400" b="0" i="1" smtClean="0">
                        <a:latin typeface="Cambria Math" panose="02040503050406030204" pitchFamily="18" charset="0"/>
                        <a:ea typeface="宋体" panose="02010600030101010101" pitchFamily="2" charset="-122"/>
                      </a:rPr>
                      <m:t>𝑉</m:t>
                    </m:r>
                    <m:r>
                      <a:rPr lang="en-US" altLang="zh-CN" sz="2400" i="1">
                        <a:latin typeface="Cambria Math" panose="02040503050406030204" pitchFamily="18" charset="0"/>
                        <a:ea typeface="宋体" panose="02010600030101010101" pitchFamily="2" charset="-122"/>
                      </a:rPr>
                      <m:t>·</m:t>
                    </m:r>
                    <m:sSup>
                      <m:sSupPr>
                        <m:ctrlPr>
                          <a:rPr lang="en-US" altLang="zh-CN" sz="2400" i="1" smtClean="0">
                            <a:latin typeface="Cambria Math" panose="02040503050406030204" pitchFamily="18" charset="0"/>
                            <a:ea typeface="宋体" panose="02010600030101010101" pitchFamily="2" charset="-122"/>
                          </a:rPr>
                        </m:ctrlPr>
                      </m:sSupPr>
                      <m:e>
                        <m:r>
                          <a:rPr lang="en-US" altLang="zh-CN" sz="2400" b="0" i="1" smtClean="0">
                            <a:latin typeface="Cambria Math" panose="02040503050406030204" pitchFamily="18" charset="0"/>
                            <a:ea typeface="宋体" panose="02010600030101010101" pitchFamily="2" charset="-122"/>
                          </a:rPr>
                          <m:t>𝑉</m:t>
                        </m:r>
                      </m:e>
                      <m:sup>
                        <m:r>
                          <a:rPr lang="en-US" altLang="zh-CN" sz="2400" b="0" i="1" smtClean="0">
                            <a:latin typeface="Cambria Math" panose="02040503050406030204" pitchFamily="18" charset="0"/>
                            <a:ea typeface="宋体" panose="02010600030101010101" pitchFamily="2" charset="-122"/>
                          </a:rPr>
                          <m:t>𝑇</m:t>
                        </m:r>
                      </m:sup>
                    </m:sSup>
                  </m:oMath>
                </a14:m>
                <a:endParaRPr lang="zh-CN" altLang="en-US" sz="2400" dirty="0">
                  <a:latin typeface="宋体" panose="02010600030101010101" pitchFamily="2" charset="-122"/>
                  <a:ea typeface="宋体" panose="02010600030101010101" pitchFamily="2"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897987" y="2624581"/>
                <a:ext cx="9444637" cy="461665"/>
              </a:xfrm>
              <a:prstGeom prst="rect">
                <a:avLst/>
              </a:prstGeom>
              <a:blipFill>
                <a:blip r:embed="rId3"/>
                <a:stretch>
                  <a:fillRect l="-968" t="-14667" b="-26667"/>
                </a:stretch>
              </a:blipFill>
            </p:spPr>
            <p:txBody>
              <a:bodyPr/>
              <a:lstStyle/>
              <a:p>
                <a:r>
                  <a:rPr lang="zh-CN" altLang="en-US">
                    <a:noFill/>
                  </a:rPr>
                  <a:t> </a:t>
                </a:r>
              </a:p>
            </p:txBody>
          </p:sp>
        </mc:Fallback>
      </mc:AlternateContent>
      <p:sp>
        <p:nvSpPr>
          <p:cNvPr id="6" name="矩形 5"/>
          <p:cNvSpPr/>
          <p:nvPr/>
        </p:nvSpPr>
        <p:spPr>
          <a:xfrm>
            <a:off x="936623" y="3337944"/>
            <a:ext cx="10938457" cy="830997"/>
          </a:xfrm>
          <a:prstGeom prst="rect">
            <a:avLst/>
          </a:prstGeom>
        </p:spPr>
        <p:txBody>
          <a:bodyPr wrap="square">
            <a:spAutoFit/>
          </a:bodyPr>
          <a:lstStyle/>
          <a:p>
            <a:r>
              <a:rPr lang="zh-CN" altLang="en-US" sz="2400" dirty="0"/>
              <a:t>This shows that a FM can express any interaction matrix W if k is chosen large enough.</a:t>
            </a:r>
          </a:p>
        </p:txBody>
      </p:sp>
      <p:sp>
        <p:nvSpPr>
          <p:cNvPr id="2" name="矩形 1"/>
          <p:cNvSpPr/>
          <p:nvPr/>
        </p:nvSpPr>
        <p:spPr>
          <a:xfrm>
            <a:off x="949504" y="4211737"/>
            <a:ext cx="10938457" cy="830997"/>
          </a:xfrm>
          <a:prstGeom prst="rect">
            <a:avLst/>
          </a:prstGeom>
        </p:spPr>
        <p:txBody>
          <a:bodyPr wrap="square">
            <a:spAutoFit/>
          </a:bodyPr>
          <a:lstStyle/>
          <a:p>
            <a:r>
              <a:rPr lang="zh-CN" altLang="en-US" sz="2400" dirty="0"/>
              <a:t>Restricting k – and </a:t>
            </a:r>
            <a:r>
              <a:rPr lang="zh-CN" altLang="en-US" sz="2400" dirty="0" smtClean="0"/>
              <a:t>thus the </a:t>
            </a:r>
            <a:r>
              <a:rPr lang="zh-CN" altLang="en-US" sz="2400" dirty="0"/>
              <a:t>expressiveness of the FM – leads to </a:t>
            </a:r>
            <a:r>
              <a:rPr lang="zh-CN" altLang="en-US" sz="2400" dirty="0" smtClean="0"/>
              <a:t>better generalization and </a:t>
            </a:r>
            <a:r>
              <a:rPr lang="zh-CN" altLang="en-US" sz="2400" dirty="0"/>
              <a:t>thus improved interaction matrices under sparsity.</a:t>
            </a:r>
          </a:p>
        </p:txBody>
      </p:sp>
      <p:sp>
        <p:nvSpPr>
          <p:cNvPr id="7" name="标题 1"/>
          <p:cNvSpPr>
            <a:spLocks noGrp="1"/>
          </p:cNvSpPr>
          <p:nvPr>
            <p:ph type="title"/>
          </p:nvPr>
        </p:nvSpPr>
        <p:spPr>
          <a:xfrm>
            <a:off x="838200" y="365125"/>
            <a:ext cx="10515600" cy="1325563"/>
          </a:xfrm>
        </p:spPr>
        <p:txBody>
          <a:bodyPr/>
          <a:lstStyle/>
          <a:p>
            <a:r>
              <a:rPr lang="en-US" altLang="zh-CN" dirty="0" smtClean="0"/>
              <a:t>Expressiveness</a:t>
            </a:r>
            <a:endParaRPr lang="zh-CN" altLang="en-US" dirty="0"/>
          </a:p>
        </p:txBody>
      </p:sp>
      <p:sp>
        <p:nvSpPr>
          <p:cNvPr id="3" name="灯片编号占位符 2"/>
          <p:cNvSpPr>
            <a:spLocks noGrp="1"/>
          </p:cNvSpPr>
          <p:nvPr>
            <p:ph type="sldNum" sz="quarter" idx="12"/>
          </p:nvPr>
        </p:nvSpPr>
        <p:spPr/>
        <p:txBody>
          <a:bodyPr/>
          <a:lstStyle/>
          <a:p>
            <a:fld id="{2EE6A520-1F40-4B4E-87EF-7B71BCFCF306}" type="slidenum">
              <a:rPr lang="zh-CN" altLang="en-US" smtClean="0"/>
              <a:t>7</a:t>
            </a:fld>
            <a:endParaRPr lang="zh-CN" altLang="en-US"/>
          </a:p>
        </p:txBody>
      </p:sp>
    </p:spTree>
    <p:extLst>
      <p:ext uri="{BB962C8B-B14F-4D97-AF65-F5344CB8AC3E}">
        <p14:creationId xmlns:p14="http://schemas.microsoft.com/office/powerpoint/2010/main" val="36856030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标注 1"/>
          <p:cNvSpPr/>
          <p:nvPr/>
        </p:nvSpPr>
        <p:spPr>
          <a:xfrm>
            <a:off x="7276561" y="3285954"/>
            <a:ext cx="4507605" cy="199622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内容占位符 3"/>
          <p:cNvPicPr>
            <a:picLocks noGrp="1" noChangeAspect="1"/>
          </p:cNvPicPr>
          <p:nvPr>
            <p:ph idx="1"/>
          </p:nvPr>
        </p:nvPicPr>
        <p:blipFill>
          <a:blip r:embed="rId2"/>
          <a:stretch>
            <a:fillRect/>
          </a:stretch>
        </p:blipFill>
        <p:spPr>
          <a:xfrm>
            <a:off x="5045759" y="1690688"/>
            <a:ext cx="6561057" cy="988604"/>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1133341" y="1120461"/>
                <a:ext cx="2721001" cy="830997"/>
              </a:xfrm>
              <a:prstGeom prst="rect">
                <a:avLst/>
              </a:prstGeom>
              <a:noFill/>
            </p:spPr>
            <p:txBody>
              <a:bodyPr wrap="none" rtlCol="0">
                <a:spAutoFit/>
              </a:bodyPr>
              <a:lstStyle/>
              <a:p>
                <a:pPr marL="342900" indent="-342900">
                  <a:buFont typeface="Wingdings" panose="05000000000000000000" pitchFamily="2" charset="2"/>
                  <a:buChar char="n"/>
                </a:pPr>
                <a:endParaRPr lang="en-US" altLang="zh-CN" sz="2400" dirty="0" smtClean="0">
                  <a:latin typeface="宋体" panose="02010600030101010101" pitchFamily="2" charset="-122"/>
                  <a:ea typeface="宋体" panose="02010600030101010101" pitchFamily="2" charset="-122"/>
                </a:endParaRPr>
              </a:p>
              <a:p>
                <a:pPr marL="342900" indent="-342900">
                  <a:buFont typeface="Wingdings" panose="05000000000000000000" pitchFamily="2" charset="2"/>
                  <a:buChar char="n"/>
                </a:pPr>
                <a:r>
                  <a:rPr lang="zh-CN" altLang="en-US" sz="2400" dirty="0" smtClean="0">
                    <a:latin typeface="宋体" panose="02010600030101010101" pitchFamily="2" charset="-122"/>
                    <a:ea typeface="宋体" panose="02010600030101010101" pitchFamily="2" charset="-122"/>
                  </a:rPr>
                  <a:t>复杂度：</a:t>
                </a:r>
                <a14:m>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Ο</m:t>
                    </m:r>
                    <m:d>
                      <m:dPr>
                        <m:ctrlPr>
                          <a:rPr lang="el-GR" altLang="zh-CN" sz="240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𝑘</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𝑛</m:t>
                            </m:r>
                          </m:e>
                          <m:sup>
                            <m:r>
                              <a:rPr lang="en-US" altLang="zh-CN" sz="2400" b="0" i="1" smtClean="0">
                                <a:latin typeface="Cambria Math" panose="02040503050406030204" pitchFamily="18" charset="0"/>
                                <a:ea typeface="Cambria Math" panose="02040503050406030204" pitchFamily="18" charset="0"/>
                              </a:rPr>
                              <m:t>2</m:t>
                            </m:r>
                          </m:sup>
                        </m:sSup>
                      </m:e>
                    </m:d>
                  </m:oMath>
                </a14:m>
                <a:endParaRPr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1133341" y="1120461"/>
                <a:ext cx="2721001" cy="830997"/>
              </a:xfrm>
              <a:prstGeom prst="rect">
                <a:avLst/>
              </a:prstGeom>
              <a:blipFill>
                <a:blip r:embed="rId3"/>
                <a:stretch>
                  <a:fillRect l="-3139" b="-13971"/>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1133341" y="1909012"/>
            <a:ext cx="5705341" cy="4428603"/>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1133341" y="6342526"/>
                <a:ext cx="2569358" cy="461665"/>
              </a:xfrm>
              <a:prstGeom prst="rect">
                <a:avLst/>
              </a:prstGeom>
            </p:spPr>
            <p:txBody>
              <a:bodyPr wrap="none">
                <a:spAutoFit/>
              </a:bodyPr>
              <a:lstStyle/>
              <a:p>
                <a:pPr marL="342900" indent="-342900">
                  <a:buFont typeface="Wingdings" panose="05000000000000000000" pitchFamily="2" charset="2"/>
                  <a:buChar char="n"/>
                </a:pPr>
                <a:r>
                  <a:rPr lang="zh-CN" altLang="en-US" sz="2400" dirty="0" smtClean="0">
                    <a:latin typeface="宋体" panose="02010600030101010101" pitchFamily="2" charset="-122"/>
                    <a:ea typeface="宋体" panose="02010600030101010101" pitchFamily="2" charset="-122"/>
                  </a:rPr>
                  <a:t>复杂度：</a:t>
                </a:r>
                <a14:m>
                  <m:oMath xmlns:m="http://schemas.openxmlformats.org/officeDocument/2006/math">
                    <m:r>
                      <m:rPr>
                        <m:sty m:val="p"/>
                      </m:rPr>
                      <a:rPr lang="el-GR" altLang="zh-CN" sz="2400" i="1">
                        <a:latin typeface="Cambria Math" panose="02040503050406030204" pitchFamily="18" charset="0"/>
                        <a:ea typeface="Cambria Math" panose="02040503050406030204" pitchFamily="18" charset="0"/>
                      </a:rPr>
                      <m:t>Ο</m:t>
                    </m:r>
                    <m:d>
                      <m:dPr>
                        <m:ctrlPr>
                          <a:rPr lang="el-GR"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𝑘</m:t>
                        </m:r>
                        <m:r>
                          <a:rPr lang="en-US" altLang="zh-CN" sz="2400" b="0" i="1" smtClean="0">
                            <a:latin typeface="Cambria Math" panose="02040503050406030204" pitchFamily="18" charset="0"/>
                            <a:ea typeface="Cambria Math" panose="02040503050406030204" pitchFamily="18" charset="0"/>
                          </a:rPr>
                          <m:t>𝑛</m:t>
                        </m:r>
                      </m:e>
                    </m:d>
                  </m:oMath>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133341" y="6342526"/>
                <a:ext cx="2569358" cy="461665"/>
              </a:xfrm>
              <a:prstGeom prst="rect">
                <a:avLst/>
              </a:prstGeom>
              <a:blipFill>
                <a:blip r:embed="rId5"/>
                <a:stretch>
                  <a:fillRect l="-3325" t="-15789" b="-25000"/>
                </a:stretch>
              </a:blipFill>
            </p:spPr>
            <p:txBody>
              <a:bodyPr/>
              <a:lstStyle/>
              <a:p>
                <a:r>
                  <a:rPr lang="zh-CN" altLang="en-US">
                    <a:noFill/>
                  </a:rPr>
                  <a:t> </a:t>
                </a:r>
              </a:p>
            </p:txBody>
          </p:sp>
        </mc:Fallback>
      </mc:AlternateContent>
      <p:pic>
        <p:nvPicPr>
          <p:cNvPr id="8" name="图片 7"/>
          <p:cNvPicPr>
            <a:picLocks noChangeAspect="1"/>
          </p:cNvPicPr>
          <p:nvPr/>
        </p:nvPicPr>
        <p:blipFill rotWithShape="1">
          <a:blip r:embed="rId6"/>
          <a:srcRect l="6976"/>
          <a:stretch/>
        </p:blipFill>
        <p:spPr>
          <a:xfrm>
            <a:off x="7904672" y="3442036"/>
            <a:ext cx="3702144" cy="1684059"/>
          </a:xfrm>
          <a:prstGeom prst="rect">
            <a:avLst/>
          </a:prstGeom>
        </p:spPr>
      </p:pic>
      <p:sp>
        <p:nvSpPr>
          <p:cNvPr id="9" name="标题 1"/>
          <p:cNvSpPr>
            <a:spLocks noGrp="1"/>
          </p:cNvSpPr>
          <p:nvPr>
            <p:ph type="title"/>
          </p:nvPr>
        </p:nvSpPr>
        <p:spPr>
          <a:xfrm>
            <a:off x="838200" y="365125"/>
            <a:ext cx="10515600" cy="1325563"/>
          </a:xfrm>
        </p:spPr>
        <p:txBody>
          <a:bodyPr/>
          <a:lstStyle/>
          <a:p>
            <a:r>
              <a:rPr lang="en-US" altLang="zh-CN" dirty="0"/>
              <a:t>Computation</a:t>
            </a:r>
            <a:endParaRPr lang="zh-CN" altLang="en-US" dirty="0"/>
          </a:p>
        </p:txBody>
      </p:sp>
      <p:sp>
        <p:nvSpPr>
          <p:cNvPr id="3" name="灯片编号占位符 2"/>
          <p:cNvSpPr>
            <a:spLocks noGrp="1"/>
          </p:cNvSpPr>
          <p:nvPr>
            <p:ph type="sldNum" sz="quarter" idx="12"/>
          </p:nvPr>
        </p:nvSpPr>
        <p:spPr/>
        <p:txBody>
          <a:bodyPr/>
          <a:lstStyle/>
          <a:p>
            <a:fld id="{2EE6A520-1F40-4B4E-87EF-7B71BCFCF306}" type="slidenum">
              <a:rPr lang="zh-CN" altLang="en-US" smtClean="0"/>
              <a:t>8</a:t>
            </a:fld>
            <a:endParaRPr lang="zh-CN" altLang="en-US"/>
          </a:p>
        </p:txBody>
      </p:sp>
    </p:spTree>
    <p:extLst>
      <p:ext uri="{BB962C8B-B14F-4D97-AF65-F5344CB8AC3E}">
        <p14:creationId xmlns:p14="http://schemas.microsoft.com/office/powerpoint/2010/main" val="307398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Factorization </a:t>
            </a:r>
            <a:r>
              <a:rPr lang="en-US" altLang="zh-CN" dirty="0"/>
              <a:t>Machines as Predictors</a:t>
            </a:r>
            <a:endParaRPr lang="zh-CN" altLang="en-US" dirty="0"/>
          </a:p>
        </p:txBody>
      </p:sp>
      <p:sp>
        <p:nvSpPr>
          <p:cNvPr id="3" name="内容占位符 2"/>
          <p:cNvSpPr>
            <a:spLocks noGrp="1"/>
          </p:cNvSpPr>
          <p:nvPr>
            <p:ph idx="1"/>
          </p:nvPr>
        </p:nvSpPr>
        <p:spPr/>
        <p:txBody>
          <a:bodyPr/>
          <a:lstStyle/>
          <a:p>
            <a:pPr marL="0" indent="0">
              <a:buNone/>
            </a:pPr>
            <a:r>
              <a:rPr lang="en-US" altLang="zh-CN" dirty="0"/>
              <a:t>FM </a:t>
            </a:r>
            <a:r>
              <a:rPr lang="en-US" altLang="zh-CN" dirty="0" smtClean="0"/>
              <a:t>can </a:t>
            </a:r>
            <a:r>
              <a:rPr lang="en-US" altLang="zh-CN" dirty="0"/>
              <a:t>be applied to a variety of prediction tasks. </a:t>
            </a:r>
            <a:r>
              <a:rPr lang="en-US" altLang="zh-CN" dirty="0" smtClean="0"/>
              <a:t>Among them </a:t>
            </a:r>
            <a:r>
              <a:rPr lang="en-US" altLang="zh-CN" dirty="0"/>
              <a:t>are</a:t>
            </a:r>
            <a:r>
              <a:rPr lang="en-US" altLang="zh-CN" dirty="0" smtClean="0"/>
              <a:t>:</a:t>
            </a:r>
          </a:p>
          <a:p>
            <a:r>
              <a:rPr lang="en-US" altLang="zh-CN" dirty="0" smtClean="0"/>
              <a:t>Regression</a:t>
            </a:r>
          </a:p>
          <a:p>
            <a:r>
              <a:rPr lang="en-US" altLang="zh-CN" dirty="0"/>
              <a:t>Binary </a:t>
            </a:r>
            <a:r>
              <a:rPr lang="en-US" altLang="zh-CN" dirty="0" smtClean="0"/>
              <a:t>classification</a:t>
            </a:r>
          </a:p>
          <a:p>
            <a:r>
              <a:rPr lang="en-US" altLang="zh-CN" dirty="0"/>
              <a:t>Ranking</a:t>
            </a:r>
            <a:endParaRPr lang="zh-CN" altLang="en-US" dirty="0"/>
          </a:p>
        </p:txBody>
      </p:sp>
      <p:sp>
        <p:nvSpPr>
          <p:cNvPr id="4" name="灯片编号占位符 3"/>
          <p:cNvSpPr>
            <a:spLocks noGrp="1"/>
          </p:cNvSpPr>
          <p:nvPr>
            <p:ph type="sldNum" sz="quarter" idx="12"/>
          </p:nvPr>
        </p:nvSpPr>
        <p:spPr/>
        <p:txBody>
          <a:bodyPr/>
          <a:lstStyle/>
          <a:p>
            <a:fld id="{2EE6A520-1F40-4B4E-87EF-7B71BCFCF306}" type="slidenum">
              <a:rPr lang="zh-CN" altLang="en-US" smtClean="0"/>
              <a:t>9</a:t>
            </a:fld>
            <a:endParaRPr lang="zh-CN" altLang="en-US"/>
          </a:p>
        </p:txBody>
      </p:sp>
    </p:spTree>
    <p:extLst>
      <p:ext uri="{BB962C8B-B14F-4D97-AF65-F5344CB8AC3E}">
        <p14:creationId xmlns:p14="http://schemas.microsoft.com/office/powerpoint/2010/main" val="395910990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205.474"/>
  <p:tag name="LATEXADDIN" val="\documentclass{article}&#10;\usepackage{amsmath}&#10;\pagestyle{empty}&#10;\begin{document}&#10;&#10;$\begin{aligned} I=\{\text { Titanic (TI), Notting Hill }(\mathrm{NH}), \text { Star Wars }(\mathrm{SW}), \text{ Star Trek }(\mathrm{ST}), \ldots\} &amp; \end{aligned}$&#10;&#10;&#10;\end{document}"/>
  <p:tag name="IGUANATEXSIZE" val="20"/>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541.4323"/>
  <p:tag name="ORIGINALWIDTH" val="2129.734"/>
  <p:tag name="LATEXADDIN" val="\documentclass{article}&#10;\usepackage{amsmath}&#10;\pagestyle{empty}&#10;\begin{document}&#10;&#10;$\begin{aligned} \widehat{y}(\mathbf{x}) &amp;=w_{0}+w_{1} x_{1}+w_{2} x_{2}+\cdots+w_{n} x_{n} \\ &amp;=w_{0}+\sum_{i=1}^{n} w_{i} x_{i} \end{aligned}$&#10;&#10;&#10;\end{document}"/>
  <p:tag name="IGUANATEXSIZE" val="28"/>
  <p:tag name="IGUANATEXCURSOR" val="22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5458</TotalTime>
  <Words>1151</Words>
  <Application>Microsoft Office PowerPoint</Application>
  <PresentationFormat>宽屏</PresentationFormat>
  <Paragraphs>155</Paragraphs>
  <Slides>25</Slides>
  <Notes>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等线</vt:lpstr>
      <vt:lpstr>等线 Light</vt:lpstr>
      <vt:lpstr>宋体</vt:lpstr>
      <vt:lpstr>Arial</vt:lpstr>
      <vt:lpstr>Cambria Math</vt:lpstr>
      <vt:lpstr>Times New Roman</vt:lpstr>
      <vt:lpstr>Wingdings</vt:lpstr>
      <vt:lpstr>Office 主题​​</vt:lpstr>
      <vt:lpstr>Factorization Machines</vt:lpstr>
      <vt:lpstr>PowerPoint 演示文稿</vt:lpstr>
      <vt:lpstr>PowerPoint 演示文稿</vt:lpstr>
      <vt:lpstr>PowerPoint 演示文稿</vt:lpstr>
      <vt:lpstr>PowerPoint 演示文稿</vt:lpstr>
      <vt:lpstr>Model Equation</vt:lpstr>
      <vt:lpstr>Expressiveness</vt:lpstr>
      <vt:lpstr>Computation</vt:lpstr>
      <vt:lpstr>Factorization Machines as Predictors</vt:lpstr>
      <vt:lpstr>Learning Factorization Machines</vt:lpstr>
      <vt:lpstr>d-way Factorization Machine</vt:lpstr>
      <vt:lpstr>Summary</vt:lpstr>
      <vt:lpstr>PowerPoint 演示文稿</vt:lpstr>
      <vt:lpstr>A. SVM model</vt:lpstr>
      <vt:lpstr>A. SVM model</vt:lpstr>
      <vt:lpstr>B. Parameter Estimation Under Sparsity</vt:lpstr>
      <vt:lpstr>B. Parameter Estimation Under Sparsity</vt:lpstr>
      <vt:lpstr>C. Summary</vt:lpstr>
      <vt:lpstr>PowerPoint 演示文稿</vt:lpstr>
      <vt:lpstr>FM VS MF（Matrix Factorization）</vt:lpstr>
      <vt:lpstr>FM与MF的不同点</vt:lpstr>
      <vt:lpstr>FM VS SVD++</vt:lpstr>
      <vt:lpstr>FM VS PITF</vt:lpstr>
      <vt:lpstr>FM VS Factorized Personalized Markov Chains (FPMC)</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Factorization Machines</dc:title>
  <dc:creator>pc</dc:creator>
  <cp:lastModifiedBy>pc</cp:lastModifiedBy>
  <cp:revision>93</cp:revision>
  <dcterms:created xsi:type="dcterms:W3CDTF">2020-09-04T01:39:20Z</dcterms:created>
  <dcterms:modified xsi:type="dcterms:W3CDTF">2020-09-10T12:14:19Z</dcterms:modified>
</cp:coreProperties>
</file>